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76" r:id="rId5"/>
    <p:sldId id="259" r:id="rId6"/>
    <p:sldId id="277" r:id="rId7"/>
    <p:sldId id="273" r:id="rId8"/>
    <p:sldId id="275" r:id="rId9"/>
    <p:sldId id="263" r:id="rId10"/>
    <p:sldId id="262" r:id="rId11"/>
    <p:sldId id="264" r:id="rId12"/>
    <p:sldId id="283" r:id="rId13"/>
    <p:sldId id="266" r:id="rId14"/>
    <p:sldId id="268" r:id="rId15"/>
    <p:sldId id="269" r:id="rId16"/>
    <p:sldId id="270" r:id="rId17"/>
    <p:sldId id="279" r:id="rId18"/>
    <p:sldId id="280" r:id="rId19"/>
    <p:sldId id="281" r:id="rId20"/>
    <p:sldId id="272" r:id="rId21"/>
    <p:sldId id="267" r:id="rId22"/>
    <p:sldId id="260" r:id="rId23"/>
    <p:sldId id="261" r:id="rId24"/>
  </p:sldIdLst>
  <p:sldSz cx="9144000" cy="5143500" type="screen16x9"/>
  <p:notesSz cx="6858000" cy="9144000"/>
  <p:embeddedFontLst>
    <p:embeddedFont>
      <p:font typeface="Avenir" panose="02000503020000020003" pitchFamily="2" charset="0"/>
      <p:regular r:id="rId26"/>
      <p:italic r:id="rId27"/>
    </p:embeddedFont>
    <p:embeddedFont>
      <p:font typeface="Avenir Book" panose="02000503020000020003" pitchFamily="2" charset="0"/>
      <p:regular r:id="rId28"/>
      <p:italic r:id="rId29"/>
    </p:embeddedFont>
    <p:embeddedFont>
      <p:font typeface="Avenir Light" panose="020B0402020203020204" pitchFamily="34" charset="77"/>
      <p:regular r:id="rId30"/>
      <p:italic r:id="rId31"/>
    </p:embeddedFont>
    <p:embeddedFont>
      <p:font typeface="Caveat" pitchFamily="2" charset="0"/>
      <p:regular r:id="rId32"/>
      <p:bold r:id="rId33"/>
    </p:embeddedFont>
    <p:embeddedFont>
      <p:font typeface="PT Sans Narrow" panose="020B0506020203020204" pitchFamily="34" charset="77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88"/>
    <p:restoredTop sz="94746"/>
  </p:normalViewPr>
  <p:slideViewPr>
    <p:cSldViewPr snapToGrid="0">
      <p:cViewPr>
        <p:scale>
          <a:sx n="200" d="100"/>
          <a:sy n="200" d="100"/>
        </p:scale>
        <p:origin x="296" y="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3bf839e5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3bf839e5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c022aa38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9c022aa38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sequences mentioned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f839e5b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bf839e5b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approaches. SICP - fastml, PSP - baseline, BEP - grasp.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3bf839e5bc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3bf839e5bc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distribution - why for psp.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c022aa38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9c022aa38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Biological meaning talk here.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9c022aa38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9c022aa38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c022aa38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c022aa38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541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358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35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3bf839e5b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3bf839e5b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c022aa38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9c022aa38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3bf839e5b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3bf839e5b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22e2f49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22e2f49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c022aa38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c022aa38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3bf839e5b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3bf839e5b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Parsimony based approach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4006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c022aa38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c022aa38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Edges rationale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3bf839e5b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3bf839e5b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Parsimony based approach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8023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1984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c022aa38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c022aa38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c022aa38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c022aa38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s.tule@uq.edu.a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01453" y="0"/>
            <a:ext cx="8520600" cy="1296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50" b="1" dirty="0">
                <a:solidFill>
                  <a:schemeClr val="dk2"/>
                </a:solidFill>
                <a:latin typeface="Avenir" panose="02000503020000020003" pitchFamily="2" charset="0"/>
                <a:ea typeface="PT Sans Narrow"/>
                <a:cs typeface="PT Sans Narrow"/>
                <a:sym typeface="PT Sans Narrow"/>
              </a:rPr>
              <a:t>Optimal Phylogenetic Reconstruction of Insertion and Deletion Events</a:t>
            </a:r>
            <a:r>
              <a:rPr lang="en" sz="3550" b="1" dirty="0">
                <a:latin typeface="Avenir" panose="02000503020000020003" pitchFamily="2" charset="0"/>
                <a:ea typeface="PT Sans Narrow"/>
                <a:cs typeface="PT Sans Narrow"/>
                <a:sym typeface="PT Sans Narrow"/>
              </a:rPr>
              <a:t>.</a:t>
            </a:r>
            <a:endParaRPr sz="3550" b="1" dirty="0">
              <a:latin typeface="Avenir" panose="02000503020000020003" pitchFamily="2" charset="0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AU" sz="3200" dirty="0">
                <a:latin typeface="PT Sans Narrow"/>
                <a:ea typeface="PT Sans Narrow"/>
                <a:cs typeface="PT Sans Narrow"/>
                <a:sym typeface="PT Sans Narrow"/>
              </a:rPr>
            </a:br>
            <a:br>
              <a:rPr lang="en-AU" sz="3200" dirty="0">
                <a:latin typeface="PT Sans Narrow"/>
                <a:ea typeface="PT Sans Narrow"/>
                <a:cs typeface="PT Sans Narrow"/>
                <a:sym typeface="PT Sans Narrow"/>
              </a:rPr>
            </a:br>
            <a:br>
              <a:rPr lang="en-AU" sz="3200" dirty="0">
                <a:latin typeface="PT Sans Narrow"/>
                <a:ea typeface="PT Sans Narrow"/>
                <a:cs typeface="PT Sans Narrow"/>
                <a:sym typeface="PT Sans Narrow"/>
              </a:rPr>
            </a:br>
            <a:endParaRPr sz="3200" dirty="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3100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en" sz="3100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br>
              <a:rPr lang="en" sz="1800" b="1" u="sng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</a:br>
            <a:r>
              <a:rPr lang="en" sz="2000" b="1" u="sng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Sanjana Tule</a:t>
            </a:r>
            <a:r>
              <a:rPr lang="en" sz="2000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, Gabriel Foley, Chongting Zhao, Michael Forbes, Mikael Bode’n</a:t>
            </a:r>
            <a:br>
              <a:rPr lang="en" sz="1700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</a:br>
            <a:r>
              <a:rPr lang="en" sz="1700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School of Chemistry and Molecular Biosciences, The University of Queensland</a:t>
            </a:r>
            <a:endParaRPr sz="1700" dirty="0"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622" y="1054694"/>
            <a:ext cx="3858738" cy="286325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362211" y="431999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347E9-6EA0-8C7C-2DDD-25D2A148C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077" y="2956486"/>
            <a:ext cx="1556313" cy="6687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630A72-5A9B-7D1F-CAFC-05EC50178B3E}"/>
              </a:ext>
            </a:extLst>
          </p:cNvPr>
          <p:cNvSpPr txBox="1"/>
          <p:nvPr/>
        </p:nvSpPr>
        <p:spPr>
          <a:xfrm>
            <a:off x="7519530" y="3610169"/>
            <a:ext cx="147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Boden Lab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>
            <a:spLocks noGrp="1"/>
          </p:cNvSpPr>
          <p:nvPr>
            <p:ph type="title"/>
          </p:nvPr>
        </p:nvSpPr>
        <p:spPr>
          <a:xfrm>
            <a:off x="368150" y="263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2"/>
                </a:solidFill>
                <a:latin typeface="Avenir Book" panose="02000503020000020003" pitchFamily="2" charset="0"/>
              </a:rPr>
              <a:t>Optimisation - constraints</a:t>
            </a:r>
            <a:endParaRPr dirty="0"/>
          </a:p>
        </p:txBody>
      </p:sp>
      <p:pic>
        <p:nvPicPr>
          <p:cNvPr id="203" name="Google Shape;2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50" y="1066550"/>
            <a:ext cx="429292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9"/>
          <p:cNvSpPr/>
          <p:nvPr/>
        </p:nvSpPr>
        <p:spPr>
          <a:xfrm>
            <a:off x="518675" y="1235925"/>
            <a:ext cx="2218200" cy="10098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518675" y="2351850"/>
            <a:ext cx="2183400" cy="5727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518675" y="3030675"/>
            <a:ext cx="2183400" cy="8979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483975" y="4034700"/>
            <a:ext cx="2218200" cy="10098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9"/>
          <p:cNvSpPr txBox="1"/>
          <p:nvPr/>
        </p:nvSpPr>
        <p:spPr>
          <a:xfrm>
            <a:off x="4991800" y="1168588"/>
            <a:ext cx="37887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Position is gap or ungapped is equal to the sum of edges leaving or entering that position.</a:t>
            </a:r>
            <a:endParaRPr sz="18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5158675" y="1976025"/>
            <a:ext cx="34032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Difference in indel at a site for each neighbouring node.</a:t>
            </a:r>
            <a:endParaRPr sz="18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5236350" y="2783450"/>
            <a:ext cx="29889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Gap penalty for opening gaps.</a:t>
            </a:r>
            <a:endParaRPr sz="18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5288006" y="4397105"/>
            <a:ext cx="23820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Penalize alternate gaps.</a:t>
            </a:r>
            <a:endParaRPr sz="1800" dirty="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12" name="Google Shape;212;p19"/>
          <p:cNvCxnSpPr/>
          <p:nvPr/>
        </p:nvCxnSpPr>
        <p:spPr>
          <a:xfrm rot="10800000" flipH="1">
            <a:off x="2848775" y="1305000"/>
            <a:ext cx="2062500" cy="2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" name="Google Shape;213;p19"/>
          <p:cNvCxnSpPr/>
          <p:nvPr/>
        </p:nvCxnSpPr>
        <p:spPr>
          <a:xfrm rot="10800000" flipH="1">
            <a:off x="2736875" y="2211150"/>
            <a:ext cx="2347200" cy="43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" name="Google Shape;214;p19"/>
          <p:cNvCxnSpPr/>
          <p:nvPr/>
        </p:nvCxnSpPr>
        <p:spPr>
          <a:xfrm rot="10800000" flipH="1">
            <a:off x="2736875" y="3101125"/>
            <a:ext cx="2347200" cy="43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19"/>
          <p:cNvCxnSpPr/>
          <p:nvPr/>
        </p:nvCxnSpPr>
        <p:spPr>
          <a:xfrm rot="10800000" flipH="1">
            <a:off x="2736875" y="4125150"/>
            <a:ext cx="2347200" cy="43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6" name="Google Shape;2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075" y="3611806"/>
            <a:ext cx="2124989" cy="8457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1852C-777B-2ABF-0387-B8D0459046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>
            <a:spLocks noGrp="1"/>
          </p:cNvSpPr>
          <p:nvPr>
            <p:ph type="title"/>
          </p:nvPr>
        </p:nvSpPr>
        <p:spPr>
          <a:xfrm>
            <a:off x="384481" y="194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Datasets</a:t>
            </a:r>
            <a:endParaRPr b="1" dirty="0">
              <a:latin typeface="Avenir Book" panose="02000503020000020003" pitchFamily="2" charset="0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5581775" y="993230"/>
            <a:ext cx="2688240" cy="27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15 real datasets.</a:t>
            </a:r>
            <a:endParaRPr sz="1800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60 synthetic datasets.</a:t>
            </a:r>
            <a:endParaRPr sz="1800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36" name="Google Shape;2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01" y="881323"/>
            <a:ext cx="5458174" cy="39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F26FC3-BB3B-30A5-8064-4B5859B88E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CBBB8-C79C-9BFC-CA4B-1A874EC548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11" name="Google Shape;256;p24">
            <a:extLst>
              <a:ext uri="{FF2B5EF4-FFF2-40B4-BE49-F238E27FC236}">
                <a16:creationId xmlns:a16="http://schemas.microsoft.com/office/drawing/2014/main" id="{648818C4-5775-DA1E-11CB-90DDE82B96B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42950"/>
            <a:ext cx="4489450" cy="42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57;p24">
            <a:extLst>
              <a:ext uri="{FF2B5EF4-FFF2-40B4-BE49-F238E27FC236}">
                <a16:creationId xmlns:a16="http://schemas.microsoft.com/office/drawing/2014/main" id="{94D046E1-5983-9539-02D9-975FEA5398B5}"/>
              </a:ext>
            </a:extLst>
          </p:cNvPr>
          <p:cNvSpPr txBox="1"/>
          <p:nvPr/>
        </p:nvSpPr>
        <p:spPr>
          <a:xfrm>
            <a:off x="571500" y="742950"/>
            <a:ext cx="345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       RnaseZ_243 dataset</a:t>
            </a:r>
            <a:endParaRPr sz="1800" b="1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3" name="Google Shape;255;p24">
            <a:extLst>
              <a:ext uri="{FF2B5EF4-FFF2-40B4-BE49-F238E27FC236}">
                <a16:creationId xmlns:a16="http://schemas.microsoft.com/office/drawing/2014/main" id="{8A270FB9-D81B-7E73-D4A2-4914610360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174" y="158400"/>
            <a:ext cx="4025350" cy="584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Visualising indel events</a:t>
            </a:r>
            <a:endParaRPr b="1" dirty="0">
              <a:latin typeface="Avenir Book" panose="02000503020000020003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EAD27F-12CC-CF84-3CAB-3890C82D3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308" y="1584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96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>
            <a:spLocks noGrp="1"/>
          </p:cNvSpPr>
          <p:nvPr>
            <p:ph type="title"/>
          </p:nvPr>
        </p:nvSpPr>
        <p:spPr>
          <a:xfrm>
            <a:off x="375050" y="178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Indel score</a:t>
            </a:r>
            <a:endParaRPr b="1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50" name="Google Shape;2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63" y="815975"/>
            <a:ext cx="7888676" cy="40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>
            <a:spLocks noGrp="1"/>
          </p:cNvSpPr>
          <p:nvPr>
            <p:ph type="title"/>
          </p:nvPr>
        </p:nvSpPr>
        <p:spPr>
          <a:xfrm>
            <a:off x="386100" y="1838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Indel Footprints</a:t>
            </a:r>
            <a:endParaRPr b="1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64" name="Google Shape;2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50" y="948100"/>
            <a:ext cx="7757025" cy="392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>
            <a:spLocks noGrp="1"/>
          </p:cNvSpPr>
          <p:nvPr>
            <p:ph type="title"/>
          </p:nvPr>
        </p:nvSpPr>
        <p:spPr>
          <a:xfrm>
            <a:off x="311700" y="1841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2"/>
                </a:solidFill>
                <a:latin typeface="Avenir Book" panose="02000503020000020003" pitchFamily="2" charset="0"/>
                <a:sym typeface="PT Sans Narrow"/>
              </a:rPr>
              <a:t>Evolutionary Cohesiveness</a:t>
            </a:r>
            <a:endParaRPr b="1" dirty="0">
              <a:latin typeface="Avenir Book" panose="02000503020000020003" pitchFamily="2" charset="0"/>
            </a:endParaRPr>
          </a:p>
        </p:txBody>
      </p:sp>
      <p:sp>
        <p:nvSpPr>
          <p:cNvPr id="270" name="Google Shape;27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cxnSp>
        <p:nvCxnSpPr>
          <p:cNvPr id="271" name="Google Shape;271;p26"/>
          <p:cNvCxnSpPr/>
          <p:nvPr/>
        </p:nvCxnSpPr>
        <p:spPr>
          <a:xfrm flipH="1">
            <a:off x="321500" y="1946877"/>
            <a:ext cx="357300" cy="345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26"/>
          <p:cNvCxnSpPr>
            <a:endCxn id="273" idx="0"/>
          </p:cNvCxnSpPr>
          <p:nvPr/>
        </p:nvCxnSpPr>
        <p:spPr>
          <a:xfrm>
            <a:off x="678825" y="1946875"/>
            <a:ext cx="398100" cy="303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26"/>
          <p:cNvCxnSpPr/>
          <p:nvPr/>
        </p:nvCxnSpPr>
        <p:spPr>
          <a:xfrm>
            <a:off x="675525" y="1504925"/>
            <a:ext cx="2700" cy="457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73" name="Google Shape;273;p26"/>
          <p:cNvSpPr txBox="1"/>
          <p:nvPr/>
        </p:nvSpPr>
        <p:spPr>
          <a:xfrm>
            <a:off x="355425" y="2250475"/>
            <a:ext cx="14430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432600" y="1729575"/>
            <a:ext cx="2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0</a:t>
            </a:r>
            <a:endParaRPr sz="1000" b="1"/>
          </a:p>
        </p:txBody>
      </p:sp>
      <p:sp>
        <p:nvSpPr>
          <p:cNvPr id="276" name="Google Shape;276;p26"/>
          <p:cNvSpPr txBox="1"/>
          <p:nvPr/>
        </p:nvSpPr>
        <p:spPr>
          <a:xfrm>
            <a:off x="134400" y="2149175"/>
            <a:ext cx="2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9900"/>
                </a:solidFill>
              </a:rPr>
              <a:t>1</a:t>
            </a:r>
            <a:endParaRPr sz="1000" b="1">
              <a:solidFill>
                <a:srgbClr val="FF9900"/>
              </a:solidFill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927825" y="2149175"/>
            <a:ext cx="2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9900"/>
                </a:solidFill>
              </a:rPr>
              <a:t>1</a:t>
            </a:r>
            <a:endParaRPr sz="1000" b="1">
              <a:solidFill>
                <a:srgbClr val="FF9900"/>
              </a:solidFill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629625" y="1378563"/>
            <a:ext cx="2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9900"/>
                </a:solidFill>
              </a:rPr>
              <a:t>1</a:t>
            </a:r>
            <a:endParaRPr sz="1000" b="1">
              <a:solidFill>
                <a:srgbClr val="FF9900"/>
              </a:solidFill>
            </a:endParaRPr>
          </a:p>
        </p:txBody>
      </p:sp>
      <p:cxnSp>
        <p:nvCxnSpPr>
          <p:cNvPr id="279" name="Google Shape;279;p26"/>
          <p:cNvCxnSpPr/>
          <p:nvPr/>
        </p:nvCxnSpPr>
        <p:spPr>
          <a:xfrm flipH="1">
            <a:off x="318150" y="3250027"/>
            <a:ext cx="357300" cy="345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26"/>
          <p:cNvCxnSpPr/>
          <p:nvPr/>
        </p:nvCxnSpPr>
        <p:spPr>
          <a:xfrm>
            <a:off x="675475" y="3250025"/>
            <a:ext cx="398100" cy="303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26"/>
          <p:cNvCxnSpPr/>
          <p:nvPr/>
        </p:nvCxnSpPr>
        <p:spPr>
          <a:xfrm>
            <a:off x="672175" y="2808075"/>
            <a:ext cx="2700" cy="457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82" name="Google Shape;282;p26"/>
          <p:cNvSpPr txBox="1"/>
          <p:nvPr/>
        </p:nvSpPr>
        <p:spPr>
          <a:xfrm>
            <a:off x="1798413" y="1937050"/>
            <a:ext cx="14430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429250" y="3032725"/>
            <a:ext cx="2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1</a:t>
            </a:r>
            <a:endParaRPr sz="1000" b="1"/>
          </a:p>
        </p:txBody>
      </p:sp>
      <p:sp>
        <p:nvSpPr>
          <p:cNvPr id="284" name="Google Shape;284;p26"/>
          <p:cNvSpPr txBox="1"/>
          <p:nvPr/>
        </p:nvSpPr>
        <p:spPr>
          <a:xfrm>
            <a:off x="131050" y="3452325"/>
            <a:ext cx="2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9900"/>
                </a:solidFill>
              </a:rPr>
              <a:t>0</a:t>
            </a:r>
            <a:endParaRPr sz="1000" b="1">
              <a:solidFill>
                <a:srgbClr val="FF9900"/>
              </a:solidFill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924475" y="3452325"/>
            <a:ext cx="2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9900"/>
                </a:solidFill>
              </a:rPr>
              <a:t>0</a:t>
            </a:r>
            <a:endParaRPr sz="1000" b="1">
              <a:solidFill>
                <a:srgbClr val="FF9900"/>
              </a:solidFill>
            </a:endParaRPr>
          </a:p>
        </p:txBody>
      </p:sp>
      <p:sp>
        <p:nvSpPr>
          <p:cNvPr id="286" name="Google Shape;286;p26"/>
          <p:cNvSpPr txBox="1"/>
          <p:nvPr/>
        </p:nvSpPr>
        <p:spPr>
          <a:xfrm>
            <a:off x="626275" y="2681713"/>
            <a:ext cx="2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9900"/>
                </a:solidFill>
              </a:rPr>
              <a:t>0</a:t>
            </a:r>
            <a:endParaRPr sz="1000" b="1">
              <a:solidFill>
                <a:srgbClr val="FF9900"/>
              </a:solidFill>
            </a:endParaRPr>
          </a:p>
        </p:txBody>
      </p:sp>
      <p:pic>
        <p:nvPicPr>
          <p:cNvPr id="287" name="Google Shape;2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475" y="944600"/>
            <a:ext cx="7079823" cy="367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number&#10;&#10;Description automatically generated">
            <a:extLst>
              <a:ext uri="{FF2B5EF4-FFF2-40B4-BE49-F238E27FC236}">
                <a16:creationId xmlns:a16="http://schemas.microsoft.com/office/drawing/2014/main" id="{1B8AAEB7-5FE0-D89C-9D34-03EE71D83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302" y="2279258"/>
            <a:ext cx="4011093" cy="1670172"/>
          </a:xfrm>
          <a:prstGeom prst="rect">
            <a:avLst/>
          </a:prstGeom>
        </p:spPr>
      </p:pic>
      <p:sp>
        <p:nvSpPr>
          <p:cNvPr id="292" name="Google Shape;292;p27"/>
          <p:cNvSpPr txBox="1">
            <a:spLocks noGrp="1"/>
          </p:cNvSpPr>
          <p:nvPr>
            <p:ph type="title"/>
          </p:nvPr>
        </p:nvSpPr>
        <p:spPr>
          <a:xfrm>
            <a:off x="311700" y="1841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Alternate optimal solution</a:t>
            </a:r>
            <a:endParaRPr b="1" dirty="0">
              <a:latin typeface="Avenir Book" panose="02000503020000020003" pitchFamily="2" charset="0"/>
            </a:endParaRPr>
          </a:p>
        </p:txBody>
      </p:sp>
      <p:sp>
        <p:nvSpPr>
          <p:cNvPr id="293" name="Google Shape;29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94" name="Google Shape;2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70450"/>
            <a:ext cx="4880475" cy="42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7"/>
          <p:cNvSpPr/>
          <p:nvPr/>
        </p:nvSpPr>
        <p:spPr>
          <a:xfrm>
            <a:off x="3590100" y="2953300"/>
            <a:ext cx="981900" cy="2676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7" name="Google Shape;297;p27"/>
          <p:cNvCxnSpPr/>
          <p:nvPr/>
        </p:nvCxnSpPr>
        <p:spPr>
          <a:xfrm rot="10800000" flipH="1">
            <a:off x="4609275" y="602350"/>
            <a:ext cx="2773500" cy="22818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27"/>
          <p:cNvCxnSpPr/>
          <p:nvPr/>
        </p:nvCxnSpPr>
        <p:spPr>
          <a:xfrm>
            <a:off x="4609325" y="3273025"/>
            <a:ext cx="2937900" cy="15429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7"/>
          <p:cNvSpPr txBox="1"/>
          <p:nvPr/>
        </p:nvSpPr>
        <p:spPr>
          <a:xfrm>
            <a:off x="3933083" y="765249"/>
            <a:ext cx="2977217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highlight>
                  <a:srgbClr val="00FF00"/>
                </a:highlight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70</a:t>
            </a:r>
            <a:r>
              <a:rPr lang="en" sz="1800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  different ancestors.</a:t>
            </a:r>
            <a:endParaRPr sz="1800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highlight>
                  <a:srgbClr val="C0C0C0"/>
                </a:highlight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172</a:t>
            </a:r>
            <a:r>
              <a:rPr lang="en" sz="1800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 same ancestors.</a:t>
            </a:r>
            <a:endParaRPr sz="1800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" name="Google Shape;257;p24">
            <a:extLst>
              <a:ext uri="{FF2B5EF4-FFF2-40B4-BE49-F238E27FC236}">
                <a16:creationId xmlns:a16="http://schemas.microsoft.com/office/drawing/2014/main" id="{BB42BB22-D39A-52B9-80EE-0C8E26C5620C}"/>
              </a:ext>
            </a:extLst>
          </p:cNvPr>
          <p:cNvSpPr txBox="1"/>
          <p:nvPr/>
        </p:nvSpPr>
        <p:spPr>
          <a:xfrm>
            <a:off x="2970250" y="4537638"/>
            <a:ext cx="51606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                  RnaseZ_243 dataset</a:t>
            </a:r>
            <a:endParaRPr sz="1800" b="1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>
            <a:spLocks noGrp="1"/>
          </p:cNvSpPr>
          <p:nvPr>
            <p:ph type="title"/>
          </p:nvPr>
        </p:nvSpPr>
        <p:spPr>
          <a:xfrm>
            <a:off x="311700" y="263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2"/>
                </a:solidFill>
                <a:latin typeface="Avenir Book" panose="02000503020000020003" pitchFamily="2" charset="0"/>
              </a:rPr>
              <a:t>Optimisation – distance informed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222" name="Google Shape;2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9875"/>
            <a:ext cx="5278462" cy="844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0"/>
          <p:cNvCxnSpPr>
            <a:cxnSpLocks/>
            <a:stCxn id="223" idx="2"/>
          </p:cNvCxnSpPr>
          <p:nvPr/>
        </p:nvCxnSpPr>
        <p:spPr>
          <a:xfrm>
            <a:off x="2673300" y="1938389"/>
            <a:ext cx="0" cy="8437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C5C151-3F1D-D9A4-6628-63E617131F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223" name="Google Shape;223;p20"/>
          <p:cNvSpPr/>
          <p:nvPr/>
        </p:nvSpPr>
        <p:spPr>
          <a:xfrm>
            <a:off x="2570974" y="1475189"/>
            <a:ext cx="204652" cy="463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  <a:alpha val="0"/>
            </a:schemeClr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5" name="Picture 4" descr="A graph with a bar graph&#10;&#10;Description automatically generated with medium confidence">
            <a:extLst>
              <a:ext uri="{FF2B5EF4-FFF2-40B4-BE49-F238E27FC236}">
                <a16:creationId xmlns:a16="http://schemas.microsoft.com/office/drawing/2014/main" id="{5B64AE29-2CFE-AE2D-A2E6-BD563738E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865048"/>
            <a:ext cx="7772400" cy="19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9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6D4E9-4E50-79BA-49BE-A5F8FA0048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Picture 5" descr="A group of graphs with different colored dots&#10;&#10;Description automatically generated">
            <a:extLst>
              <a:ext uri="{FF2B5EF4-FFF2-40B4-BE49-F238E27FC236}">
                <a16:creationId xmlns:a16="http://schemas.microsoft.com/office/drawing/2014/main" id="{C2FEEE08-C1DE-C473-7F0A-B4577877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13" y="69887"/>
            <a:ext cx="6210725" cy="4986930"/>
          </a:xfrm>
          <a:prstGeom prst="rect">
            <a:avLst/>
          </a:prstGeom>
        </p:spPr>
      </p:pic>
      <p:sp>
        <p:nvSpPr>
          <p:cNvPr id="7" name="Google Shape;235;p21">
            <a:extLst>
              <a:ext uri="{FF2B5EF4-FFF2-40B4-BE49-F238E27FC236}">
                <a16:creationId xmlns:a16="http://schemas.microsoft.com/office/drawing/2014/main" id="{B78A6301-B865-F3B7-A9AF-3FA85F43E88F}"/>
              </a:ext>
            </a:extLst>
          </p:cNvPr>
          <p:cNvSpPr txBox="1"/>
          <p:nvPr/>
        </p:nvSpPr>
        <p:spPr>
          <a:xfrm>
            <a:off x="6870885" y="569869"/>
            <a:ext cx="1586524" cy="49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1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venir Light" panose="020B0402020203020204" pitchFamily="34" charset="77"/>
              </a:rPr>
              <a:t>ALPHA_1263 </a:t>
            </a:r>
            <a:endParaRPr sz="1800" b="1" dirty="0">
              <a:solidFill>
                <a:schemeClr val="bg2"/>
              </a:solidFill>
              <a:latin typeface="Avenir Light" panose="020B0402020203020204" pitchFamily="34" charset="77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8" name="Google Shape;235;p21">
            <a:extLst>
              <a:ext uri="{FF2B5EF4-FFF2-40B4-BE49-F238E27FC236}">
                <a16:creationId xmlns:a16="http://schemas.microsoft.com/office/drawing/2014/main" id="{ED45F38D-AF11-CF4C-8A86-820AA6FCA8CD}"/>
              </a:ext>
            </a:extLst>
          </p:cNvPr>
          <p:cNvSpPr txBox="1"/>
          <p:nvPr/>
        </p:nvSpPr>
        <p:spPr>
          <a:xfrm>
            <a:off x="6870885" y="2120277"/>
            <a:ext cx="1586524" cy="49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venir Light" panose="020B0402020203020204" pitchFamily="34" charset="77"/>
              </a:rPr>
              <a:t>DHAD_1658 </a:t>
            </a:r>
            <a:endParaRPr sz="1800" dirty="0">
              <a:solidFill>
                <a:schemeClr val="bg2"/>
              </a:solidFill>
              <a:latin typeface="Avenir Light" panose="020B0402020203020204" pitchFamily="34" charset="77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9" name="Google Shape;235;p21">
            <a:extLst>
              <a:ext uri="{FF2B5EF4-FFF2-40B4-BE49-F238E27FC236}">
                <a16:creationId xmlns:a16="http://schemas.microsoft.com/office/drawing/2014/main" id="{46A67416-F41F-437F-84FF-E3AE5E1E72A7}"/>
              </a:ext>
            </a:extLst>
          </p:cNvPr>
          <p:cNvSpPr txBox="1"/>
          <p:nvPr/>
        </p:nvSpPr>
        <p:spPr>
          <a:xfrm>
            <a:off x="6870885" y="3770268"/>
            <a:ext cx="1586524" cy="70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solidFill>
                  <a:schemeClr val="bg2"/>
                </a:solidFill>
                <a:highlight>
                  <a:srgbClr val="FFFFFF"/>
                </a:highlight>
                <a:latin typeface="Avenir Light" panose="020B0402020203020204" pitchFamily="34" charset="77"/>
                <a:ea typeface="PT Sans Narrow"/>
                <a:cs typeface="PT Sans Narrow"/>
                <a:sym typeface="PT Sans Narrow"/>
              </a:rPr>
              <a:t>All datasets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solidFill>
                  <a:schemeClr val="bg2"/>
                </a:solidFill>
                <a:highlight>
                  <a:srgbClr val="FFFFFF"/>
                </a:highlight>
                <a:latin typeface="Avenir Light" panose="020B0402020203020204" pitchFamily="34" charset="77"/>
                <a:ea typeface="PT Sans Narrow"/>
                <a:cs typeface="PT Sans Narrow"/>
                <a:sym typeface="PT Sans Narrow"/>
              </a:rPr>
              <a:t>      (real)</a:t>
            </a:r>
            <a:endParaRPr sz="1800" dirty="0">
              <a:solidFill>
                <a:schemeClr val="bg2"/>
              </a:solidFill>
              <a:latin typeface="Avenir Light" panose="020B0402020203020204" pitchFamily="34" charset="77"/>
              <a:ea typeface="PT Sans Narrow"/>
              <a:cs typeface="PT Sans Narrow"/>
              <a:sym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2964441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702E5-B1A1-00AF-7AE4-76E1E6DF9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2"/>
                </a:solidFill>
                <a:latin typeface="Avenir Book" panose="02000503020000020003" pitchFamily="2" charset="0"/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665E4-D005-B762-860A-875F2B2B3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Global optimisation formulation for indels. (vertical and horizontal)</a:t>
            </a:r>
          </a:p>
          <a:p>
            <a:r>
              <a:rPr lang="en-GB" dirty="0"/>
              <a:t>Optimality and gap information availability.</a:t>
            </a:r>
          </a:p>
          <a:p>
            <a:r>
              <a:rPr lang="en-GB" dirty="0"/>
              <a:t>Objective can be made branch distance aware.</a:t>
            </a:r>
          </a:p>
          <a:p>
            <a:r>
              <a:rPr lang="en-GB" dirty="0"/>
              <a:t>High correlation between std. deviation in branch distance to difference in indel score (between fixed and variable model).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A01D9-57E4-D339-0BE5-225B8ED65E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6125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175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Motivation - Indels</a:t>
            </a:r>
            <a:endParaRPr b="1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25" y="1398525"/>
            <a:ext cx="2034825" cy="20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79625" y="3560639"/>
            <a:ext cx="3000000" cy="97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Missing jigsaw in protein engineering puzzle</a:t>
            </a:r>
            <a:endParaRPr dirty="0"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0900" y="1397543"/>
            <a:ext cx="2271850" cy="20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090900" y="3560639"/>
            <a:ext cx="2575200" cy="97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Evolutionary history of protein families</a:t>
            </a:r>
            <a:endParaRPr dirty="0"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764376" y="3525810"/>
            <a:ext cx="3256773" cy="1612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Insights into the interrelationship between phylogenetic and MSA inference</a:t>
            </a:r>
            <a:endParaRPr sz="1800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2767" y="1708596"/>
            <a:ext cx="1003975" cy="9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7017" y="1542083"/>
            <a:ext cx="1647875" cy="1500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4"/>
          <p:cNvCxnSpPr/>
          <p:nvPr/>
        </p:nvCxnSpPr>
        <p:spPr>
          <a:xfrm>
            <a:off x="6833967" y="2189139"/>
            <a:ext cx="372300" cy="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2" name="Google Shape;72;p14"/>
          <p:cNvSpPr/>
          <p:nvPr/>
        </p:nvSpPr>
        <p:spPr>
          <a:xfrm>
            <a:off x="7223475" y="2721450"/>
            <a:ext cx="1123200" cy="47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C9A8FF-F7BF-8476-5545-24B13F5C20D5}"/>
              </a:ext>
            </a:extLst>
          </p:cNvPr>
          <p:cNvSpPr txBox="1"/>
          <p:nvPr/>
        </p:nvSpPr>
        <p:spPr>
          <a:xfrm>
            <a:off x="2989634" y="144617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 txBox="1">
            <a:spLocks noGrp="1"/>
          </p:cNvSpPr>
          <p:nvPr>
            <p:ph type="title"/>
          </p:nvPr>
        </p:nvSpPr>
        <p:spPr>
          <a:xfrm>
            <a:off x="611990" y="1836497"/>
            <a:ext cx="85206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solidFill>
                  <a:schemeClr val="dk2"/>
                </a:solidFill>
                <a:latin typeface="Avenir" panose="02000503020000020003" pitchFamily="2" charset="0"/>
                <a:ea typeface="PT Sans Narrow"/>
                <a:cs typeface="PT Sans Narrow"/>
                <a:sym typeface="PT Sans Narrow"/>
              </a:rPr>
              <a:t>			Thank You</a:t>
            </a:r>
            <a:endParaRPr sz="3400" dirty="0">
              <a:solidFill>
                <a:schemeClr val="dk2"/>
              </a:solidFill>
              <a:latin typeface="Avenir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13" name="Google Shape;3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14" name="Google Shape;314;p29"/>
          <p:cNvSpPr txBox="1"/>
          <p:nvPr/>
        </p:nvSpPr>
        <p:spPr>
          <a:xfrm>
            <a:off x="404025" y="4202325"/>
            <a:ext cx="40902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venir" panose="02000503020000020003" pitchFamily="2" charset="0"/>
              </a:rPr>
              <a:t>Connect  : </a:t>
            </a:r>
            <a:r>
              <a:rPr lang="en-AU" sz="1800" u="sng" dirty="0">
                <a:solidFill>
                  <a:schemeClr val="hlink"/>
                </a:solidFill>
                <a:latin typeface="Avenir" panose="02000503020000020003" pitchFamily="2" charset="0"/>
                <a:hlinkClick r:id="rId3"/>
              </a:rPr>
              <a:t>s.tule@uq.edu.au</a:t>
            </a:r>
            <a:endParaRPr lang="en-AU" sz="1800" u="sng" dirty="0">
              <a:solidFill>
                <a:schemeClr val="hlink"/>
              </a:solidFill>
              <a:latin typeface="Avenir" panose="02000503020000020003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venir" panose="02000503020000020003" pitchFamily="2" charset="0"/>
              </a:rPr>
              <a:t>LinkedIn  : Sanjana Tule</a:t>
            </a:r>
            <a:endParaRPr sz="1800" dirty="0">
              <a:solidFill>
                <a:schemeClr val="dk2"/>
              </a:solidFill>
              <a:latin typeface="Avenir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44E5CC-85AE-59C5-3E4D-13DD0AC90830}"/>
              </a:ext>
            </a:extLst>
          </p:cNvPr>
          <p:cNvSpPr txBox="1"/>
          <p:nvPr/>
        </p:nvSpPr>
        <p:spPr>
          <a:xfrm>
            <a:off x="5792760" y="3313967"/>
            <a:ext cx="920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2"/>
                </a:solidFill>
                <a:latin typeface="Avenir Light" panose="020B0402020203020204" pitchFamily="34" charset="77"/>
              </a:rPr>
              <a:t>GitHub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577F0-D3DF-D738-C173-8A5855B018F5}"/>
              </a:ext>
            </a:extLst>
          </p:cNvPr>
          <p:cNvSpPr txBox="1"/>
          <p:nvPr/>
        </p:nvSpPr>
        <p:spPr>
          <a:xfrm>
            <a:off x="7478120" y="3313967"/>
            <a:ext cx="71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2"/>
                </a:solidFill>
                <a:latin typeface="Avenir Light" panose="020B0402020203020204" pitchFamily="34" charset="77"/>
              </a:rPr>
              <a:t>Paper</a:t>
            </a:r>
          </a:p>
        </p:txBody>
      </p:sp>
      <p:pic>
        <p:nvPicPr>
          <p:cNvPr id="7" name="Picture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5EF79461-6B58-E4BD-0F4D-BCC25779E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58" y="3570523"/>
            <a:ext cx="1263600" cy="1263600"/>
          </a:xfrm>
          <a:prstGeom prst="rect">
            <a:avLst/>
          </a:prstGeom>
        </p:spPr>
      </p:pic>
      <p:pic>
        <p:nvPicPr>
          <p:cNvPr id="9" name="Picture 8" descr="A qr code with black and purple squares&#10;&#10;Description automatically generated">
            <a:extLst>
              <a:ext uri="{FF2B5EF4-FFF2-40B4-BE49-F238E27FC236}">
                <a16:creationId xmlns:a16="http://schemas.microsoft.com/office/drawing/2014/main" id="{5EB1D412-0A7B-4CCF-E281-2C2024FD2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601" y="3581958"/>
            <a:ext cx="1265063" cy="126506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311700" y="228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Visualising indel events</a:t>
            </a:r>
            <a:endParaRPr b="1" dirty="0">
              <a:latin typeface="Avenir Book" panose="02000503020000020003" pitchFamily="2" charset="0"/>
            </a:endParaRPr>
          </a:p>
        </p:txBody>
      </p:sp>
      <p:pic>
        <p:nvPicPr>
          <p:cNvPr id="256" name="Google Shape;2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3066" y="1397000"/>
            <a:ext cx="5886445" cy="411534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4"/>
          <p:cNvSpPr txBox="1"/>
          <p:nvPr/>
        </p:nvSpPr>
        <p:spPr>
          <a:xfrm>
            <a:off x="4455990" y="2452397"/>
            <a:ext cx="51606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                  RnaseZ_243 dataset</a:t>
            </a:r>
            <a:endParaRPr sz="1800" b="1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0B116-4CAF-1692-7D2E-1519C7010B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 txBox="1">
            <a:spLocks noGrp="1"/>
          </p:cNvSpPr>
          <p:nvPr>
            <p:ph type="title"/>
          </p:nvPr>
        </p:nvSpPr>
        <p:spPr>
          <a:xfrm>
            <a:off x="311700" y="281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Mixed Integer Programming</a:t>
            </a:r>
            <a:endParaRPr/>
          </a:p>
        </p:txBody>
      </p:sp>
      <p:sp>
        <p:nvSpPr>
          <p:cNvPr id="179" name="Google Shape;179;p17"/>
          <p:cNvSpPr txBox="1"/>
          <p:nvPr/>
        </p:nvSpPr>
        <p:spPr>
          <a:xfrm>
            <a:off x="445325" y="1244525"/>
            <a:ext cx="647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Problems can be expressed in standard form as follows:</a:t>
            </a:r>
            <a:endParaRPr sz="1800"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80" name="Google Shape;1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75" y="1866575"/>
            <a:ext cx="5150125" cy="22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7"/>
          <p:cNvSpPr txBox="1"/>
          <p:nvPr/>
        </p:nvSpPr>
        <p:spPr>
          <a:xfrm>
            <a:off x="6196600" y="612875"/>
            <a:ext cx="1939500" cy="1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determine x</a:t>
            </a:r>
            <a:endParaRPr sz="18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c , b -&gt; vectors</a:t>
            </a:r>
            <a:endParaRPr sz="18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a      -&gt; matrix</a:t>
            </a:r>
            <a:endParaRPr sz="18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82" name="Google Shape;182;p17"/>
          <p:cNvCxnSpPr>
            <a:stCxn id="180" idx="3"/>
            <a:endCxn id="181" idx="1"/>
          </p:cNvCxnSpPr>
          <p:nvPr/>
        </p:nvCxnSpPr>
        <p:spPr>
          <a:xfrm rot="10800000" flipH="1">
            <a:off x="5371100" y="1239750"/>
            <a:ext cx="825600" cy="177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A39F01-23FC-5500-3E76-A1BEB46A40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>
            <a:spLocks noGrp="1"/>
          </p:cNvSpPr>
          <p:nvPr>
            <p:ph type="title"/>
          </p:nvPr>
        </p:nvSpPr>
        <p:spPr>
          <a:xfrm>
            <a:off x="311700" y="312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MIP Data &amp; Decision Variables</a:t>
            </a:r>
            <a:endParaRPr/>
          </a:p>
        </p:txBody>
      </p:sp>
      <p:sp>
        <p:nvSpPr>
          <p:cNvPr id="188" name="Google Shape;188;p18"/>
          <p:cNvSpPr txBox="1"/>
          <p:nvPr/>
        </p:nvSpPr>
        <p:spPr>
          <a:xfrm>
            <a:off x="6999825" y="502375"/>
            <a:ext cx="13116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Leaf node</a:t>
            </a:r>
            <a:endParaRPr sz="18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89" name="Google Shape;189;p18"/>
          <p:cNvCxnSpPr>
            <a:endCxn id="188" idx="1"/>
          </p:cNvCxnSpPr>
          <p:nvPr/>
        </p:nvCxnSpPr>
        <p:spPr>
          <a:xfrm rot="10800000" flipH="1">
            <a:off x="6551025" y="825925"/>
            <a:ext cx="448800" cy="3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0" name="Google Shape;1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50" y="1080450"/>
            <a:ext cx="8667974" cy="37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/>
          <p:nvPr/>
        </p:nvSpPr>
        <p:spPr>
          <a:xfrm>
            <a:off x="501400" y="1322225"/>
            <a:ext cx="7016100" cy="10098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558875" y="2855450"/>
            <a:ext cx="8377800" cy="10098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8"/>
          <p:cNvSpPr txBox="1"/>
          <p:nvPr/>
        </p:nvSpPr>
        <p:spPr>
          <a:xfrm>
            <a:off x="7624925" y="1284900"/>
            <a:ext cx="13116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ancestral node</a:t>
            </a:r>
            <a:endParaRPr sz="18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94" name="Google Shape;194;p18"/>
          <p:cNvCxnSpPr>
            <a:endCxn id="193" idx="1"/>
          </p:cNvCxnSpPr>
          <p:nvPr/>
        </p:nvCxnSpPr>
        <p:spPr>
          <a:xfrm rot="10800000" flipH="1">
            <a:off x="7025825" y="1608450"/>
            <a:ext cx="599100" cy="12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5" name="Google Shape;195;p18"/>
          <p:cNvSpPr/>
          <p:nvPr/>
        </p:nvSpPr>
        <p:spPr>
          <a:xfrm>
            <a:off x="558875" y="4017575"/>
            <a:ext cx="8377800" cy="10098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8"/>
          <p:cNvSpPr txBox="1"/>
          <p:nvPr/>
        </p:nvSpPr>
        <p:spPr>
          <a:xfrm>
            <a:off x="7624925" y="2127700"/>
            <a:ext cx="13116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indel</a:t>
            </a:r>
            <a:endParaRPr sz="18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97" name="Google Shape;197;p18"/>
          <p:cNvCxnSpPr>
            <a:endCxn id="196" idx="1"/>
          </p:cNvCxnSpPr>
          <p:nvPr/>
        </p:nvCxnSpPr>
        <p:spPr>
          <a:xfrm rot="10800000" flipH="1">
            <a:off x="6568325" y="2451250"/>
            <a:ext cx="1056600" cy="1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D528FF-922A-D5A6-057D-731BCDE15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00" y="2199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 dirty="0">
                <a:solidFill>
                  <a:schemeClr val="bg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Problem</a:t>
            </a:r>
            <a:r>
              <a:rPr lang="en" b="1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 Statement / Method</a:t>
            </a:r>
            <a:endParaRPr b="1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520" dirty="0"/>
          </a:p>
        </p:txBody>
      </p:sp>
      <p:cxnSp>
        <p:nvCxnSpPr>
          <p:cNvPr id="78" name="Google Shape;78;p15"/>
          <p:cNvCxnSpPr/>
          <p:nvPr/>
        </p:nvCxnSpPr>
        <p:spPr>
          <a:xfrm flipH="1">
            <a:off x="1260570" y="1167551"/>
            <a:ext cx="575100" cy="115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79;p15"/>
          <p:cNvCxnSpPr/>
          <p:nvPr/>
        </p:nvCxnSpPr>
        <p:spPr>
          <a:xfrm>
            <a:off x="1835658" y="1167551"/>
            <a:ext cx="1239300" cy="15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80;p15"/>
          <p:cNvCxnSpPr/>
          <p:nvPr/>
        </p:nvCxnSpPr>
        <p:spPr>
          <a:xfrm flipH="1">
            <a:off x="1932870" y="1911251"/>
            <a:ext cx="47790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" name="Google Shape;81;p15"/>
          <p:cNvSpPr txBox="1"/>
          <p:nvPr/>
        </p:nvSpPr>
        <p:spPr>
          <a:xfrm>
            <a:off x="857664" y="2456051"/>
            <a:ext cx="90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ARHKDE</a:t>
            </a:r>
            <a:endParaRPr sz="1000" dirty="0"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1540115" y="2909731"/>
            <a:ext cx="70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AR—-DE</a:t>
            </a:r>
            <a:endParaRPr sz="1000" dirty="0"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2805020" y="2860589"/>
            <a:ext cx="70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AR-K-E</a:t>
            </a:r>
            <a:endParaRPr sz="1000" dirty="0"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1697070" y="1279401"/>
            <a:ext cx="4779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A64D79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n1</a:t>
            </a:r>
            <a:endParaRPr sz="1000" b="1" dirty="0">
              <a:solidFill>
                <a:srgbClr val="A64D79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2327120" y="2075201"/>
            <a:ext cx="4779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A64D79"/>
                </a:solidFill>
                <a:highlight>
                  <a:schemeClr val="lt1"/>
                </a:highlight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n2</a:t>
            </a:r>
            <a:endParaRPr sz="1000" dirty="0">
              <a:solidFill>
                <a:srgbClr val="A64D79"/>
              </a:solidFill>
              <a:highlight>
                <a:schemeClr val="lt1"/>
              </a:highlight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1024020" y="2284151"/>
            <a:ext cx="4779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A64D79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e1</a:t>
            </a:r>
            <a:endParaRPr sz="1000" b="1" dirty="0">
              <a:solidFill>
                <a:srgbClr val="A64D79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724095" y="2747921"/>
            <a:ext cx="4779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A64D79"/>
                </a:solidFill>
                <a:highlight>
                  <a:schemeClr val="lt1"/>
                </a:highlight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e2</a:t>
            </a:r>
            <a:endParaRPr sz="1000" b="1" dirty="0">
              <a:solidFill>
                <a:srgbClr val="A64D79"/>
              </a:solidFill>
              <a:highlight>
                <a:schemeClr val="lt1"/>
              </a:highlight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2927645" y="2697401"/>
            <a:ext cx="4779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A64D79"/>
                </a:solidFill>
                <a:highlight>
                  <a:schemeClr val="lt1"/>
                </a:highlight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e3</a:t>
            </a:r>
            <a:endParaRPr sz="1000" dirty="0">
              <a:solidFill>
                <a:srgbClr val="A64D79"/>
              </a:solidFill>
              <a:highlight>
                <a:schemeClr val="lt1"/>
              </a:highlight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4572000" y="1133113"/>
            <a:ext cx="3215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Phylogenetic Tree</a:t>
            </a:r>
            <a:endParaRPr sz="1800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23" name="Google Shape;12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550" y="812200"/>
            <a:ext cx="327000" cy="3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550" y="1248400"/>
            <a:ext cx="327000" cy="3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4552475" y="698943"/>
            <a:ext cx="3215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Aligned extant sequences</a:t>
            </a:r>
            <a:endParaRPr sz="1800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4572000" y="1588185"/>
            <a:ext cx="379003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Ancestral indel sequence/pattern</a:t>
            </a:r>
            <a:endParaRPr sz="1800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4938086" y="2275961"/>
            <a:ext cx="3458700" cy="58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Minimise the indel events in the tree (parsimony based approach).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28" name="Google Shape;12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550" y="1684602"/>
            <a:ext cx="327000" cy="3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429" y="2421851"/>
            <a:ext cx="168900" cy="1395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7;p15">
            <a:extLst>
              <a:ext uri="{FF2B5EF4-FFF2-40B4-BE49-F238E27FC236}">
                <a16:creationId xmlns:a16="http://schemas.microsoft.com/office/drawing/2014/main" id="{89C4BA06-89BE-373E-A21B-9CDF29FE55DD}"/>
              </a:ext>
            </a:extLst>
          </p:cNvPr>
          <p:cNvSpPr txBox="1"/>
          <p:nvPr/>
        </p:nvSpPr>
        <p:spPr>
          <a:xfrm>
            <a:off x="4938086" y="3374026"/>
            <a:ext cx="3458700" cy="58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Explain the indel patterns seen in the extant sequences.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3" name="Google Shape;162;p15">
            <a:extLst>
              <a:ext uri="{FF2B5EF4-FFF2-40B4-BE49-F238E27FC236}">
                <a16:creationId xmlns:a16="http://schemas.microsoft.com/office/drawing/2014/main" id="{F0FAAD56-0A48-ACC8-535C-4C30E97B8A4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429" y="3533487"/>
            <a:ext cx="168900" cy="139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F077-0558-3941-F8C7-9AEC746F1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0402"/>
            <a:ext cx="8520600" cy="572700"/>
          </a:xfrm>
        </p:spPr>
        <p:txBody>
          <a:bodyPr>
            <a:noAutofit/>
          </a:bodyPr>
          <a:lstStyle/>
          <a:p>
            <a:r>
              <a:rPr lang="en" b="1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Desirable Solution Qualities</a:t>
            </a:r>
            <a:endParaRPr lang="en-GB" b="1" dirty="0">
              <a:latin typeface="Avenir" panose="02000503020000020003" pitchFamily="2" charset="0"/>
            </a:endParaRPr>
          </a:p>
        </p:txBody>
      </p:sp>
      <p:cxnSp>
        <p:nvCxnSpPr>
          <p:cNvPr id="4" name="Google Shape;271;p26">
            <a:extLst>
              <a:ext uri="{FF2B5EF4-FFF2-40B4-BE49-F238E27FC236}">
                <a16:creationId xmlns:a16="http://schemas.microsoft.com/office/drawing/2014/main" id="{33684969-4C8D-C090-F26C-E0358485C533}"/>
              </a:ext>
            </a:extLst>
          </p:cNvPr>
          <p:cNvCxnSpPr/>
          <p:nvPr/>
        </p:nvCxnSpPr>
        <p:spPr>
          <a:xfrm flipH="1">
            <a:off x="2390746" y="2612935"/>
            <a:ext cx="357300" cy="345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272;p26">
            <a:extLst>
              <a:ext uri="{FF2B5EF4-FFF2-40B4-BE49-F238E27FC236}">
                <a16:creationId xmlns:a16="http://schemas.microsoft.com/office/drawing/2014/main" id="{7F646280-9986-9CB4-1CF9-CABCD6D5F1D8}"/>
              </a:ext>
            </a:extLst>
          </p:cNvPr>
          <p:cNvCxnSpPr/>
          <p:nvPr/>
        </p:nvCxnSpPr>
        <p:spPr>
          <a:xfrm>
            <a:off x="2760274" y="2612935"/>
            <a:ext cx="398100" cy="303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74;p26">
            <a:extLst>
              <a:ext uri="{FF2B5EF4-FFF2-40B4-BE49-F238E27FC236}">
                <a16:creationId xmlns:a16="http://schemas.microsoft.com/office/drawing/2014/main" id="{6CD88B72-4FAF-ED57-502F-2470CC1DCDC6}"/>
              </a:ext>
            </a:extLst>
          </p:cNvPr>
          <p:cNvCxnSpPr/>
          <p:nvPr/>
        </p:nvCxnSpPr>
        <p:spPr>
          <a:xfrm>
            <a:off x="2743912" y="2119621"/>
            <a:ext cx="2700" cy="457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Google Shape;275;p26">
            <a:extLst>
              <a:ext uri="{FF2B5EF4-FFF2-40B4-BE49-F238E27FC236}">
                <a16:creationId xmlns:a16="http://schemas.microsoft.com/office/drawing/2014/main" id="{826F438D-8D0B-CABD-EBAE-2D8020A18F25}"/>
              </a:ext>
            </a:extLst>
          </p:cNvPr>
          <p:cNvSpPr txBox="1"/>
          <p:nvPr/>
        </p:nvSpPr>
        <p:spPr>
          <a:xfrm>
            <a:off x="2501846" y="2395633"/>
            <a:ext cx="2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tx1"/>
                </a:solidFill>
                <a:highlight>
                  <a:srgbClr val="FF0000"/>
                </a:highlight>
                <a:latin typeface="Avenir Book" panose="02000503020000020003" pitchFamily="2" charset="0"/>
              </a:rPr>
              <a:t>0</a:t>
            </a:r>
            <a:endParaRPr sz="1000" b="1" dirty="0">
              <a:solidFill>
                <a:schemeClr val="tx1"/>
              </a:solidFill>
              <a:highlight>
                <a:srgbClr val="FF0000"/>
              </a:highlight>
              <a:latin typeface="Avenir Book" panose="02000503020000020003" pitchFamily="2" charset="0"/>
            </a:endParaRPr>
          </a:p>
        </p:txBody>
      </p:sp>
      <p:sp>
        <p:nvSpPr>
          <p:cNvPr id="8" name="Google Shape;276;p26">
            <a:extLst>
              <a:ext uri="{FF2B5EF4-FFF2-40B4-BE49-F238E27FC236}">
                <a16:creationId xmlns:a16="http://schemas.microsoft.com/office/drawing/2014/main" id="{9727D441-90A0-BBCE-7BA9-37B87035A340}"/>
              </a:ext>
            </a:extLst>
          </p:cNvPr>
          <p:cNvSpPr txBox="1"/>
          <p:nvPr/>
        </p:nvSpPr>
        <p:spPr>
          <a:xfrm>
            <a:off x="2203646" y="2815233"/>
            <a:ext cx="2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  <a:highlight>
                  <a:srgbClr val="00FF00"/>
                </a:highlight>
                <a:latin typeface="Avenir Book" panose="02000503020000020003" pitchFamily="2" charset="0"/>
              </a:rPr>
              <a:t>1</a:t>
            </a:r>
            <a:endParaRPr sz="1000" b="1">
              <a:solidFill>
                <a:schemeClr val="tx1"/>
              </a:solidFill>
              <a:highlight>
                <a:srgbClr val="00FF00"/>
              </a:highlight>
              <a:latin typeface="Avenir Book" panose="02000503020000020003" pitchFamily="2" charset="0"/>
            </a:endParaRPr>
          </a:p>
        </p:txBody>
      </p:sp>
      <p:sp>
        <p:nvSpPr>
          <p:cNvPr id="9" name="Google Shape;277;p26">
            <a:extLst>
              <a:ext uri="{FF2B5EF4-FFF2-40B4-BE49-F238E27FC236}">
                <a16:creationId xmlns:a16="http://schemas.microsoft.com/office/drawing/2014/main" id="{BA704EB5-CB99-D0B0-F01E-54E8309D60CA}"/>
              </a:ext>
            </a:extLst>
          </p:cNvPr>
          <p:cNvSpPr txBox="1"/>
          <p:nvPr/>
        </p:nvSpPr>
        <p:spPr>
          <a:xfrm>
            <a:off x="3077722" y="2815233"/>
            <a:ext cx="2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  <a:highlight>
                  <a:srgbClr val="00FF00"/>
                </a:highlight>
                <a:latin typeface="Avenir Book" panose="02000503020000020003" pitchFamily="2" charset="0"/>
              </a:rPr>
              <a:t>1</a:t>
            </a:r>
            <a:endParaRPr sz="1000" b="1">
              <a:solidFill>
                <a:schemeClr val="tx1"/>
              </a:solidFill>
              <a:highlight>
                <a:srgbClr val="00FF00"/>
              </a:highlight>
              <a:latin typeface="Avenir Book" panose="02000503020000020003" pitchFamily="2" charset="0"/>
            </a:endParaRPr>
          </a:p>
        </p:txBody>
      </p:sp>
      <p:sp>
        <p:nvSpPr>
          <p:cNvPr id="10" name="Google Shape;278;p26">
            <a:extLst>
              <a:ext uri="{FF2B5EF4-FFF2-40B4-BE49-F238E27FC236}">
                <a16:creationId xmlns:a16="http://schemas.microsoft.com/office/drawing/2014/main" id="{6D7E9EFC-42EF-04A7-7743-02F250732AE0}"/>
              </a:ext>
            </a:extLst>
          </p:cNvPr>
          <p:cNvSpPr txBox="1"/>
          <p:nvPr/>
        </p:nvSpPr>
        <p:spPr>
          <a:xfrm>
            <a:off x="2760274" y="2036976"/>
            <a:ext cx="2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tx1"/>
                </a:solidFill>
                <a:highlight>
                  <a:srgbClr val="00FF00"/>
                </a:highlight>
                <a:latin typeface="Avenir Book" panose="02000503020000020003" pitchFamily="2" charset="0"/>
              </a:rPr>
              <a:t>1</a:t>
            </a:r>
            <a:endParaRPr sz="1000" b="1" dirty="0">
              <a:solidFill>
                <a:schemeClr val="tx1"/>
              </a:solidFill>
              <a:highlight>
                <a:srgbClr val="00FF00"/>
              </a:highlight>
              <a:latin typeface="Avenir Book" panose="02000503020000020003" pitchFamily="2" charset="0"/>
            </a:endParaRPr>
          </a:p>
        </p:txBody>
      </p:sp>
      <p:cxnSp>
        <p:nvCxnSpPr>
          <p:cNvPr id="11" name="Google Shape;279;p26">
            <a:extLst>
              <a:ext uri="{FF2B5EF4-FFF2-40B4-BE49-F238E27FC236}">
                <a16:creationId xmlns:a16="http://schemas.microsoft.com/office/drawing/2014/main" id="{AB7A7D06-0384-4096-EDDA-EF2C2D1D48D4}"/>
              </a:ext>
            </a:extLst>
          </p:cNvPr>
          <p:cNvCxnSpPr/>
          <p:nvPr/>
        </p:nvCxnSpPr>
        <p:spPr>
          <a:xfrm flipH="1">
            <a:off x="1416926" y="2612935"/>
            <a:ext cx="357300" cy="345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80;p26">
            <a:extLst>
              <a:ext uri="{FF2B5EF4-FFF2-40B4-BE49-F238E27FC236}">
                <a16:creationId xmlns:a16="http://schemas.microsoft.com/office/drawing/2014/main" id="{1565289B-44AE-800E-1481-DD013D068E5E}"/>
              </a:ext>
            </a:extLst>
          </p:cNvPr>
          <p:cNvCxnSpPr/>
          <p:nvPr/>
        </p:nvCxnSpPr>
        <p:spPr>
          <a:xfrm>
            <a:off x="1774251" y="2612933"/>
            <a:ext cx="398100" cy="303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81;p26">
            <a:extLst>
              <a:ext uri="{FF2B5EF4-FFF2-40B4-BE49-F238E27FC236}">
                <a16:creationId xmlns:a16="http://schemas.microsoft.com/office/drawing/2014/main" id="{969C5FF8-0E89-0025-C043-C5C166B93C1D}"/>
              </a:ext>
            </a:extLst>
          </p:cNvPr>
          <p:cNvCxnSpPr/>
          <p:nvPr/>
        </p:nvCxnSpPr>
        <p:spPr>
          <a:xfrm>
            <a:off x="1767911" y="2150677"/>
            <a:ext cx="2700" cy="457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Google Shape;283;p26">
            <a:extLst>
              <a:ext uri="{FF2B5EF4-FFF2-40B4-BE49-F238E27FC236}">
                <a16:creationId xmlns:a16="http://schemas.microsoft.com/office/drawing/2014/main" id="{2AA2AFBC-9150-6B4C-8A7B-E52E19D3B692}"/>
              </a:ext>
            </a:extLst>
          </p:cNvPr>
          <p:cNvSpPr txBox="1"/>
          <p:nvPr/>
        </p:nvSpPr>
        <p:spPr>
          <a:xfrm>
            <a:off x="1541952" y="2393758"/>
            <a:ext cx="2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tx1"/>
                </a:solidFill>
                <a:highlight>
                  <a:srgbClr val="00FF00"/>
                </a:highlight>
                <a:latin typeface="Avenir Book" panose="02000503020000020003" pitchFamily="2" charset="0"/>
              </a:rPr>
              <a:t>1</a:t>
            </a:r>
            <a:endParaRPr sz="1000" b="1" dirty="0">
              <a:solidFill>
                <a:schemeClr val="tx1"/>
              </a:solidFill>
              <a:highlight>
                <a:srgbClr val="00FF00"/>
              </a:highlight>
              <a:latin typeface="Avenir Book" panose="02000503020000020003" pitchFamily="2" charset="0"/>
            </a:endParaRPr>
          </a:p>
        </p:txBody>
      </p:sp>
      <p:sp>
        <p:nvSpPr>
          <p:cNvPr id="15" name="Google Shape;284;p26">
            <a:extLst>
              <a:ext uri="{FF2B5EF4-FFF2-40B4-BE49-F238E27FC236}">
                <a16:creationId xmlns:a16="http://schemas.microsoft.com/office/drawing/2014/main" id="{40F603F7-584D-4D06-1B69-5D7364721B37}"/>
              </a:ext>
            </a:extLst>
          </p:cNvPr>
          <p:cNvSpPr txBox="1"/>
          <p:nvPr/>
        </p:nvSpPr>
        <p:spPr>
          <a:xfrm>
            <a:off x="1229826" y="2815233"/>
            <a:ext cx="2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  <a:highlight>
                  <a:srgbClr val="FF0000"/>
                </a:highlight>
                <a:latin typeface="Avenir Book" panose="02000503020000020003" pitchFamily="2" charset="0"/>
              </a:rPr>
              <a:t>0</a:t>
            </a:r>
            <a:endParaRPr sz="1000" b="1">
              <a:solidFill>
                <a:schemeClr val="tx1"/>
              </a:solidFill>
              <a:highlight>
                <a:srgbClr val="FF0000"/>
              </a:highlight>
              <a:latin typeface="Avenir Book" panose="02000503020000020003" pitchFamily="2" charset="0"/>
            </a:endParaRPr>
          </a:p>
        </p:txBody>
      </p:sp>
      <p:sp>
        <p:nvSpPr>
          <p:cNvPr id="16" name="Google Shape;285;p26">
            <a:extLst>
              <a:ext uri="{FF2B5EF4-FFF2-40B4-BE49-F238E27FC236}">
                <a16:creationId xmlns:a16="http://schemas.microsoft.com/office/drawing/2014/main" id="{59DC43B5-0CEC-1019-47DB-15BCF7DC06BE}"/>
              </a:ext>
            </a:extLst>
          </p:cNvPr>
          <p:cNvSpPr txBox="1"/>
          <p:nvPr/>
        </p:nvSpPr>
        <p:spPr>
          <a:xfrm>
            <a:off x="2023251" y="2815233"/>
            <a:ext cx="2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  <a:highlight>
                  <a:srgbClr val="FF0000"/>
                </a:highlight>
                <a:latin typeface="Avenir Book" panose="02000503020000020003" pitchFamily="2" charset="0"/>
              </a:rPr>
              <a:t>0</a:t>
            </a:r>
            <a:endParaRPr sz="1000" b="1">
              <a:solidFill>
                <a:schemeClr val="tx1"/>
              </a:solidFill>
              <a:highlight>
                <a:srgbClr val="FF0000"/>
              </a:highlight>
              <a:latin typeface="Avenir Book" panose="02000503020000020003" pitchFamily="2" charset="0"/>
            </a:endParaRPr>
          </a:p>
        </p:txBody>
      </p:sp>
      <p:sp>
        <p:nvSpPr>
          <p:cNvPr id="17" name="Google Shape;286;p26">
            <a:extLst>
              <a:ext uri="{FF2B5EF4-FFF2-40B4-BE49-F238E27FC236}">
                <a16:creationId xmlns:a16="http://schemas.microsoft.com/office/drawing/2014/main" id="{4DF2FFEC-E0D8-F822-A4B9-6F4BD27DEB44}"/>
              </a:ext>
            </a:extLst>
          </p:cNvPr>
          <p:cNvSpPr txBox="1"/>
          <p:nvPr/>
        </p:nvSpPr>
        <p:spPr>
          <a:xfrm>
            <a:off x="1725051" y="2044621"/>
            <a:ext cx="2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tx1"/>
                </a:solidFill>
                <a:highlight>
                  <a:srgbClr val="FF0000"/>
                </a:highlight>
                <a:latin typeface="Avenir Book" panose="02000503020000020003" pitchFamily="2" charset="0"/>
              </a:rPr>
              <a:t>0</a:t>
            </a:r>
            <a:endParaRPr sz="1000" b="1" dirty="0">
              <a:solidFill>
                <a:schemeClr val="tx1"/>
              </a:solidFill>
              <a:highlight>
                <a:srgbClr val="FF0000"/>
              </a:highlight>
              <a:latin typeface="Avenir Book" panose="02000503020000020003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EA4424-57CA-3A32-609E-B61EDAC014F5}"/>
              </a:ext>
            </a:extLst>
          </p:cNvPr>
          <p:cNvSpPr txBox="1"/>
          <p:nvPr/>
        </p:nvSpPr>
        <p:spPr>
          <a:xfrm>
            <a:off x="3758639" y="2233849"/>
            <a:ext cx="2157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highlight>
                  <a:srgbClr val="00FF00"/>
                </a:highlight>
                <a:latin typeface="Avenir Book" panose="02000503020000020003" pitchFamily="2" charset="0"/>
              </a:rPr>
              <a:t>1</a:t>
            </a:r>
            <a:r>
              <a:rPr lang="en-GB" sz="1800" dirty="0">
                <a:latin typeface="Avenir Book" panose="02000503020000020003" pitchFamily="2" charset="0"/>
              </a:rPr>
              <a:t> </a:t>
            </a:r>
            <a:r>
              <a:rPr lang="en-GB" sz="1800" dirty="0">
                <a:solidFill>
                  <a:schemeClr val="dk2"/>
                </a:solidFill>
                <a:latin typeface="Avenir Book" panose="02000503020000020003" pitchFamily="2" charset="0"/>
              </a:rPr>
              <a:t>Non-gapped</a:t>
            </a:r>
            <a:r>
              <a:rPr lang="en-GB" sz="1800" dirty="0">
                <a:latin typeface="Avenir Book" panose="02000503020000020003" pitchFamily="2" charset="0"/>
              </a:rPr>
              <a:t> </a:t>
            </a:r>
          </a:p>
          <a:p>
            <a:r>
              <a:rPr lang="en-GB" sz="1800" dirty="0">
                <a:highlight>
                  <a:srgbClr val="FF0000"/>
                </a:highlight>
                <a:latin typeface="Avenir Book" panose="02000503020000020003" pitchFamily="2" charset="0"/>
              </a:rPr>
              <a:t>0</a:t>
            </a:r>
            <a:r>
              <a:rPr lang="en-GB" sz="1800" dirty="0">
                <a:latin typeface="Avenir Book" panose="02000503020000020003" pitchFamily="2" charset="0"/>
              </a:rPr>
              <a:t> </a:t>
            </a:r>
            <a:r>
              <a:rPr lang="en-GB" sz="1800" dirty="0">
                <a:solidFill>
                  <a:schemeClr val="dk2"/>
                </a:solidFill>
                <a:latin typeface="Avenir Book" panose="02000503020000020003" pitchFamily="2" charset="0"/>
              </a:rPr>
              <a:t>Gap</a:t>
            </a:r>
          </a:p>
        </p:txBody>
      </p:sp>
      <p:cxnSp>
        <p:nvCxnSpPr>
          <p:cNvPr id="20" name="Google Shape;274;p26">
            <a:extLst>
              <a:ext uri="{FF2B5EF4-FFF2-40B4-BE49-F238E27FC236}">
                <a16:creationId xmlns:a16="http://schemas.microsoft.com/office/drawing/2014/main" id="{1ACAD3E1-A208-86BD-260E-E10B342134E7}"/>
              </a:ext>
            </a:extLst>
          </p:cNvPr>
          <p:cNvCxnSpPr/>
          <p:nvPr/>
        </p:nvCxnSpPr>
        <p:spPr>
          <a:xfrm>
            <a:off x="1684415" y="3588516"/>
            <a:ext cx="2700" cy="457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" name="Google Shape;274;p26">
            <a:extLst>
              <a:ext uri="{FF2B5EF4-FFF2-40B4-BE49-F238E27FC236}">
                <a16:creationId xmlns:a16="http://schemas.microsoft.com/office/drawing/2014/main" id="{18EDCC18-84BE-EC0B-43D7-159D1D79AD47}"/>
              </a:ext>
            </a:extLst>
          </p:cNvPr>
          <p:cNvCxnSpPr/>
          <p:nvPr/>
        </p:nvCxnSpPr>
        <p:spPr>
          <a:xfrm>
            <a:off x="2741212" y="3610353"/>
            <a:ext cx="2700" cy="457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" name="Google Shape;286;p26">
            <a:extLst>
              <a:ext uri="{FF2B5EF4-FFF2-40B4-BE49-F238E27FC236}">
                <a16:creationId xmlns:a16="http://schemas.microsoft.com/office/drawing/2014/main" id="{59D87E3A-50AC-FB12-400C-666B350EAA6E}"/>
              </a:ext>
            </a:extLst>
          </p:cNvPr>
          <p:cNvSpPr txBox="1"/>
          <p:nvPr/>
        </p:nvSpPr>
        <p:spPr>
          <a:xfrm>
            <a:off x="1729320" y="3482829"/>
            <a:ext cx="44033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tx1"/>
                </a:solidFill>
                <a:highlight>
                  <a:srgbClr val="FF0000"/>
                </a:highlight>
                <a:latin typeface="Avenir Book" panose="02000503020000020003" pitchFamily="2" charset="0"/>
              </a:rPr>
              <a:t>0 </a:t>
            </a:r>
            <a:r>
              <a:rPr lang="en" sz="1000" b="1" dirty="0">
                <a:solidFill>
                  <a:schemeClr val="tx1"/>
                </a:solidFill>
                <a:highlight>
                  <a:srgbClr val="00FF00"/>
                </a:highlight>
                <a:latin typeface="Avenir Book" panose="02000503020000020003" pitchFamily="2" charset="0"/>
              </a:rPr>
              <a:t>1</a:t>
            </a:r>
            <a:endParaRPr sz="1000" b="1" dirty="0">
              <a:solidFill>
                <a:schemeClr val="tx1"/>
              </a:solidFill>
              <a:highlight>
                <a:srgbClr val="00FF00"/>
              </a:highlight>
              <a:latin typeface="Avenir Book" panose="02000503020000020003" pitchFamily="2" charset="0"/>
            </a:endParaRPr>
          </a:p>
        </p:txBody>
      </p:sp>
      <p:sp>
        <p:nvSpPr>
          <p:cNvPr id="24" name="Google Shape;286;p26">
            <a:extLst>
              <a:ext uri="{FF2B5EF4-FFF2-40B4-BE49-F238E27FC236}">
                <a16:creationId xmlns:a16="http://schemas.microsoft.com/office/drawing/2014/main" id="{6874EF6D-843B-7CD6-DFE0-1A9A4B3F9295}"/>
              </a:ext>
            </a:extLst>
          </p:cNvPr>
          <p:cNvSpPr txBox="1"/>
          <p:nvPr/>
        </p:nvSpPr>
        <p:spPr>
          <a:xfrm>
            <a:off x="1729320" y="3901135"/>
            <a:ext cx="44033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tx1"/>
                </a:solidFill>
                <a:highlight>
                  <a:srgbClr val="00FF00"/>
                </a:highlight>
                <a:latin typeface="Avenir Book" panose="02000503020000020003" pitchFamily="2" charset="0"/>
              </a:rPr>
              <a:t>1</a:t>
            </a:r>
            <a:r>
              <a:rPr lang="en" sz="1000" b="1" dirty="0">
                <a:solidFill>
                  <a:schemeClr val="tx1"/>
                </a:solidFill>
                <a:highlight>
                  <a:srgbClr val="FF0000"/>
                </a:highlight>
                <a:latin typeface="Avenir Book" panose="02000503020000020003" pitchFamily="2" charset="0"/>
              </a:rPr>
              <a:t> 0</a:t>
            </a:r>
            <a:endParaRPr sz="1000" b="1" dirty="0">
              <a:solidFill>
                <a:schemeClr val="tx1"/>
              </a:solidFill>
              <a:highlight>
                <a:srgbClr val="FF0000"/>
              </a:highlight>
              <a:latin typeface="Avenir Book" panose="02000503020000020003" pitchFamily="2" charset="0"/>
            </a:endParaRPr>
          </a:p>
        </p:txBody>
      </p:sp>
      <p:sp>
        <p:nvSpPr>
          <p:cNvPr id="25" name="Google Shape;286;p26">
            <a:extLst>
              <a:ext uri="{FF2B5EF4-FFF2-40B4-BE49-F238E27FC236}">
                <a16:creationId xmlns:a16="http://schemas.microsoft.com/office/drawing/2014/main" id="{52C8D74C-8E1C-12C7-0CED-FBC7CF1BE785}"/>
              </a:ext>
            </a:extLst>
          </p:cNvPr>
          <p:cNvSpPr txBox="1"/>
          <p:nvPr/>
        </p:nvSpPr>
        <p:spPr>
          <a:xfrm>
            <a:off x="2838309" y="3505471"/>
            <a:ext cx="44033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tx1"/>
                </a:solidFill>
                <a:highlight>
                  <a:srgbClr val="00FF00"/>
                </a:highlight>
                <a:latin typeface="Avenir Book" panose="02000503020000020003" pitchFamily="2" charset="0"/>
              </a:rPr>
              <a:t>1</a:t>
            </a:r>
            <a:r>
              <a:rPr lang="en" sz="1000" b="1" dirty="0">
                <a:solidFill>
                  <a:schemeClr val="tx1"/>
                </a:solidFill>
                <a:highlight>
                  <a:srgbClr val="FF0000"/>
                </a:highlight>
                <a:latin typeface="Avenir Book" panose="02000503020000020003" pitchFamily="2" charset="0"/>
              </a:rPr>
              <a:t> 0</a:t>
            </a:r>
            <a:endParaRPr sz="1000" b="1" dirty="0">
              <a:solidFill>
                <a:schemeClr val="tx1"/>
              </a:solidFill>
              <a:highlight>
                <a:srgbClr val="FF0000"/>
              </a:highlight>
              <a:latin typeface="Avenir Book" panose="02000503020000020003" pitchFamily="2" charset="0"/>
            </a:endParaRPr>
          </a:p>
        </p:txBody>
      </p:sp>
      <p:sp>
        <p:nvSpPr>
          <p:cNvPr id="26" name="Google Shape;286;p26">
            <a:extLst>
              <a:ext uri="{FF2B5EF4-FFF2-40B4-BE49-F238E27FC236}">
                <a16:creationId xmlns:a16="http://schemas.microsoft.com/office/drawing/2014/main" id="{EE6E54E3-D114-3017-D572-1408DC4C6DCD}"/>
              </a:ext>
            </a:extLst>
          </p:cNvPr>
          <p:cNvSpPr txBox="1"/>
          <p:nvPr/>
        </p:nvSpPr>
        <p:spPr>
          <a:xfrm>
            <a:off x="2838309" y="3924767"/>
            <a:ext cx="44033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tx1"/>
                </a:solidFill>
                <a:highlight>
                  <a:srgbClr val="FF0000"/>
                </a:highlight>
                <a:latin typeface="Avenir Book" panose="02000503020000020003" pitchFamily="2" charset="0"/>
              </a:rPr>
              <a:t>0 </a:t>
            </a:r>
            <a:r>
              <a:rPr lang="en" sz="1000" b="1" dirty="0">
                <a:solidFill>
                  <a:schemeClr val="tx1"/>
                </a:solidFill>
                <a:highlight>
                  <a:srgbClr val="00FF00"/>
                </a:highlight>
                <a:latin typeface="Avenir Book" panose="02000503020000020003" pitchFamily="2" charset="0"/>
              </a:rPr>
              <a:t>1</a:t>
            </a:r>
            <a:endParaRPr sz="1000" b="1" dirty="0">
              <a:solidFill>
                <a:schemeClr val="tx1"/>
              </a:solidFill>
              <a:highlight>
                <a:srgbClr val="00FF00"/>
              </a:highlight>
              <a:latin typeface="Avenir Book" panose="02000503020000020003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09E4-D828-E22A-6241-68B2F9693E30}"/>
              </a:ext>
            </a:extLst>
          </p:cNvPr>
          <p:cNvSpPr txBox="1"/>
          <p:nvPr/>
        </p:nvSpPr>
        <p:spPr>
          <a:xfrm>
            <a:off x="336244" y="931054"/>
            <a:ext cx="501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2"/>
                </a:solidFill>
                <a:latin typeface="Avenir Book" panose="02000503020000020003" pitchFamily="2" charset="0"/>
              </a:rPr>
              <a:t>Simplest explanation of indel events.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821FDF-C33D-0FB2-FD81-22C525C7879A}"/>
              </a:ext>
            </a:extLst>
          </p:cNvPr>
          <p:cNvSpPr txBox="1"/>
          <p:nvPr/>
        </p:nvSpPr>
        <p:spPr>
          <a:xfrm>
            <a:off x="360337" y="1310425"/>
            <a:ext cx="617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2"/>
                </a:solidFill>
                <a:latin typeface="Avenir Book" panose="02000503020000020003" pitchFamily="2" charset="0"/>
              </a:rPr>
              <a:t>Multi-site connection (pattern consistent in ancestors).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59553B-432C-4E06-DAC1-7ABFBC05A5B2}"/>
              </a:ext>
            </a:extLst>
          </p:cNvPr>
          <p:cNvSpPr txBox="1"/>
          <p:nvPr/>
        </p:nvSpPr>
        <p:spPr>
          <a:xfrm>
            <a:off x="336244" y="1642881"/>
            <a:ext cx="606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2"/>
                </a:solidFill>
                <a:latin typeface="Avenir Book" panose="02000503020000020003" pitchFamily="2" charset="0"/>
              </a:rPr>
              <a:t>Evolutionary Cohesiveness (tree connectedness).</a:t>
            </a:r>
          </a:p>
          <a:p>
            <a:endParaRPr lang="en-GB" sz="1800" dirty="0">
              <a:solidFill>
                <a:schemeClr val="bg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4CA3D2-A5BF-E40C-B232-146FAE77364A}"/>
              </a:ext>
            </a:extLst>
          </p:cNvPr>
          <p:cNvSpPr txBox="1"/>
          <p:nvPr/>
        </p:nvSpPr>
        <p:spPr>
          <a:xfrm>
            <a:off x="420538" y="3040080"/>
            <a:ext cx="813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2"/>
                </a:solidFill>
                <a:latin typeface="Avenir Book" panose="02000503020000020003" pitchFamily="2" charset="0"/>
              </a:rPr>
              <a:t>Avoid reverse consecutive gap patterns (between ancestor and children).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4883A-F342-F43A-6569-943FE1416C9A}"/>
              </a:ext>
            </a:extLst>
          </p:cNvPr>
          <p:cNvSpPr txBox="1"/>
          <p:nvPr/>
        </p:nvSpPr>
        <p:spPr>
          <a:xfrm>
            <a:off x="420538" y="4202333"/>
            <a:ext cx="638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2"/>
                </a:solidFill>
                <a:latin typeface="Avenir Book" panose="02000503020000020003" pitchFamily="2" charset="0"/>
              </a:rPr>
              <a:t>Global solution (rather than piece wise).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4C2206-3F95-348D-B140-305259467FE2}"/>
              </a:ext>
            </a:extLst>
          </p:cNvPr>
          <p:cNvSpPr txBox="1"/>
          <p:nvPr/>
        </p:nvSpPr>
        <p:spPr>
          <a:xfrm>
            <a:off x="424871" y="4579436"/>
            <a:ext cx="574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2"/>
                </a:solidFill>
                <a:latin typeface="Avenir Book" panose="02000503020000020003" pitchFamily="2" charset="0"/>
              </a:rPr>
              <a:t>Multiple Optimal solutions.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F8290E-93F6-E32A-B42F-926680FF6E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728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5" grpId="0"/>
      <p:bldP spid="16" grpId="0"/>
      <p:bldP spid="17" grpId="0"/>
      <p:bldP spid="18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>
            <a:spLocks noGrp="1"/>
          </p:cNvSpPr>
          <p:nvPr>
            <p:ph type="title"/>
          </p:nvPr>
        </p:nvSpPr>
        <p:spPr>
          <a:xfrm>
            <a:off x="311700" y="181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AU" b="1" dirty="0">
                <a:solidFill>
                  <a:schemeClr val="dk2"/>
                </a:solidFill>
                <a:latin typeface="Avenir" panose="02000503020000020003" pitchFamily="2" charset="0"/>
                <a:ea typeface="PT Sans Narrow"/>
                <a:cs typeface="PT Sans Narrow"/>
                <a:sym typeface="PT Sans Narrow"/>
              </a:rPr>
              <a:t>Multi-site connection </a:t>
            </a:r>
            <a:endParaRPr b="1" dirty="0">
              <a:solidFill>
                <a:schemeClr val="dk2"/>
              </a:solidFill>
              <a:latin typeface="Avenir" panose="02000503020000020003" pitchFamily="2" charset="0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520" dirty="0"/>
          </a:p>
        </p:txBody>
      </p:sp>
      <p:sp>
        <p:nvSpPr>
          <p:cNvPr id="172" name="Google Shape;172;p16"/>
          <p:cNvSpPr txBox="1"/>
          <p:nvPr/>
        </p:nvSpPr>
        <p:spPr>
          <a:xfrm>
            <a:off x="456826" y="3357684"/>
            <a:ext cx="787915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        A: MSA                             B: POG                                  C: POAG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MSA  : Multiple sequence alignment</a:t>
            </a:r>
            <a:endParaRPr sz="1800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POG  : Partial order graph</a:t>
            </a:r>
            <a:endParaRPr sz="1800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POAG: Partial order alignment graph</a:t>
            </a:r>
            <a:endParaRPr sz="1800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73" name="Google Shape;1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01" y="631492"/>
            <a:ext cx="7879151" cy="31675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F64A04-1126-1086-68D7-DAC24F147E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00" y="2199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90"/>
            </a:pPr>
            <a:r>
              <a:rPr lang="en-AU" b="1" dirty="0">
                <a:solidFill>
                  <a:schemeClr val="dk2"/>
                </a:solidFill>
                <a:latin typeface="Avenir" panose="02000503020000020003" pitchFamily="2" charset="0"/>
                <a:ea typeface="PT Sans Narrow"/>
                <a:cs typeface="PT Sans Narrow"/>
                <a:sym typeface="PT Sans Narrow"/>
              </a:rPr>
              <a:t>Multi-site connection </a:t>
            </a:r>
            <a:endParaRPr sz="2520" dirty="0"/>
          </a:p>
        </p:txBody>
      </p:sp>
      <p:cxnSp>
        <p:nvCxnSpPr>
          <p:cNvPr id="78" name="Google Shape;78;p15"/>
          <p:cNvCxnSpPr/>
          <p:nvPr/>
        </p:nvCxnSpPr>
        <p:spPr>
          <a:xfrm flipH="1">
            <a:off x="503825" y="1786050"/>
            <a:ext cx="575100" cy="115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79;p15"/>
          <p:cNvCxnSpPr/>
          <p:nvPr/>
        </p:nvCxnSpPr>
        <p:spPr>
          <a:xfrm>
            <a:off x="1078913" y="1786050"/>
            <a:ext cx="1239300" cy="15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80;p15"/>
          <p:cNvCxnSpPr/>
          <p:nvPr/>
        </p:nvCxnSpPr>
        <p:spPr>
          <a:xfrm flipH="1">
            <a:off x="1176125" y="2529750"/>
            <a:ext cx="47790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" name="Google Shape;81;p15"/>
          <p:cNvSpPr txBox="1"/>
          <p:nvPr/>
        </p:nvSpPr>
        <p:spPr>
          <a:xfrm>
            <a:off x="204725" y="3163050"/>
            <a:ext cx="90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ARHKDE</a:t>
            </a:r>
            <a:endParaRPr sz="1000"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887175" y="3496689"/>
            <a:ext cx="70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AR—-DE</a:t>
            </a:r>
            <a:endParaRPr sz="1000" dirty="0"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2147475" y="3461325"/>
            <a:ext cx="70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AR-K-E</a:t>
            </a:r>
            <a:endParaRPr sz="1000" dirty="0"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215646" y="3384750"/>
            <a:ext cx="660609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9900"/>
                </a:solidFill>
                <a:highlight>
                  <a:srgbClr val="CFE2F3"/>
                </a:highlight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111111</a:t>
            </a:r>
            <a:endParaRPr sz="1000" dirty="0">
              <a:solidFill>
                <a:srgbClr val="FF9900"/>
              </a:solidFill>
              <a:highlight>
                <a:srgbClr val="CFE2F3"/>
              </a:highlight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905707" y="3684617"/>
            <a:ext cx="640787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00FF"/>
                </a:solidFill>
                <a:highlight>
                  <a:srgbClr val="CFE2F3"/>
                </a:highlight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110011</a:t>
            </a:r>
            <a:endParaRPr sz="1000" dirty="0">
              <a:solidFill>
                <a:srgbClr val="0000FF"/>
              </a:solidFill>
              <a:highlight>
                <a:srgbClr val="CFE2F3"/>
              </a:highlight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2147475" y="3663665"/>
            <a:ext cx="638562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FF"/>
                </a:solidFill>
                <a:highlight>
                  <a:srgbClr val="CFE2F3"/>
                </a:highlight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110101</a:t>
            </a:r>
            <a:endParaRPr sz="1000" dirty="0">
              <a:solidFill>
                <a:srgbClr val="FF00FF"/>
              </a:solidFill>
              <a:highlight>
                <a:srgbClr val="CFE2F3"/>
              </a:highlight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596386" y="1547204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879284" y="1547204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B6D7A8"/>
              </a:highlight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1143595" y="1547197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1507668" y="1547204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320488" y="1547204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1834582" y="1547204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" name="Google Shape;93;p15"/>
          <p:cNvCxnSpPr>
            <a:cxnSpLocks/>
            <a:stCxn id="91" idx="0"/>
            <a:endCxn id="87" idx="0"/>
          </p:cNvCxnSpPr>
          <p:nvPr/>
        </p:nvCxnSpPr>
        <p:spPr>
          <a:xfrm rot="5400000" flipH="1" flipV="1">
            <a:off x="521137" y="1409255"/>
            <a:ext cx="12700" cy="27589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4" name="Google Shape;94;p15"/>
          <p:cNvCxnSpPr>
            <a:cxnSpLocks/>
            <a:stCxn id="87" idx="0"/>
            <a:endCxn id="89" idx="0"/>
          </p:cNvCxnSpPr>
          <p:nvPr/>
        </p:nvCxnSpPr>
        <p:spPr>
          <a:xfrm rot="5400000" flipH="1" flipV="1">
            <a:off x="932687" y="1273597"/>
            <a:ext cx="7" cy="547209"/>
          </a:xfrm>
          <a:prstGeom prst="curvedConnector3">
            <a:avLst>
              <a:gd name="adj1" fmla="val 3265814286"/>
            </a:avLst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5" name="Google Shape;95;p15"/>
          <p:cNvCxnSpPr>
            <a:stCxn id="89" idx="0"/>
            <a:endCxn id="92" idx="0"/>
          </p:cNvCxnSpPr>
          <p:nvPr/>
        </p:nvCxnSpPr>
        <p:spPr>
          <a:xfrm rot="-5400000" flipH="1">
            <a:off x="1551445" y="1202047"/>
            <a:ext cx="600" cy="690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5"/>
          <p:cNvCxnSpPr>
            <a:stCxn id="87" idx="0"/>
            <a:endCxn id="90" idx="0"/>
          </p:cNvCxnSpPr>
          <p:nvPr/>
        </p:nvCxnSpPr>
        <p:spPr>
          <a:xfrm rot="-5400000" flipH="1">
            <a:off x="1114486" y="1091804"/>
            <a:ext cx="600" cy="911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5"/>
          <p:cNvCxnSpPr>
            <a:stCxn id="88" idx="0"/>
            <a:endCxn id="89" idx="0"/>
          </p:cNvCxnSpPr>
          <p:nvPr/>
        </p:nvCxnSpPr>
        <p:spPr>
          <a:xfrm rot="-5400000" flipH="1">
            <a:off x="1073834" y="1415354"/>
            <a:ext cx="600" cy="264300"/>
          </a:xfrm>
          <a:prstGeom prst="curvedConnector3">
            <a:avLst>
              <a:gd name="adj1" fmla="val -39688572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stealth" w="sm" len="sm"/>
          </a:ln>
        </p:spPr>
      </p:cxnSp>
      <p:cxnSp>
        <p:nvCxnSpPr>
          <p:cNvPr id="98" name="Google Shape;98;p15"/>
          <p:cNvCxnSpPr>
            <a:stCxn id="87" idx="0"/>
            <a:endCxn id="88" idx="0"/>
          </p:cNvCxnSpPr>
          <p:nvPr/>
        </p:nvCxnSpPr>
        <p:spPr>
          <a:xfrm rot="-5400000" flipH="1">
            <a:off x="800236" y="1406054"/>
            <a:ext cx="600" cy="282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9" name="Google Shape;99;p15"/>
          <p:cNvCxnSpPr>
            <a:stCxn id="89" idx="0"/>
            <a:endCxn id="90" idx="0"/>
          </p:cNvCxnSpPr>
          <p:nvPr/>
        </p:nvCxnSpPr>
        <p:spPr>
          <a:xfrm rot="-5400000" flipH="1">
            <a:off x="1388095" y="1365397"/>
            <a:ext cx="600" cy="3642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0" name="Google Shape;100;p15"/>
          <p:cNvCxnSpPr>
            <a:stCxn id="90" idx="0"/>
            <a:endCxn id="92" idx="0"/>
          </p:cNvCxnSpPr>
          <p:nvPr/>
        </p:nvCxnSpPr>
        <p:spPr>
          <a:xfrm rot="-5400000" flipH="1">
            <a:off x="1733568" y="1384004"/>
            <a:ext cx="600" cy="3270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1" name="Google Shape;101;p15"/>
          <p:cNvSpPr/>
          <p:nvPr/>
        </p:nvSpPr>
        <p:spPr>
          <a:xfrm>
            <a:off x="2296586" y="2530166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2579484" y="2530166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B6D7A8"/>
              </a:highlight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2843795" y="2530160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3207868" y="2530166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2049716" y="2530166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3534782" y="2530166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" name="Google Shape;107;p15"/>
          <p:cNvCxnSpPr>
            <a:cxnSpLocks/>
          </p:cNvCxnSpPr>
          <p:nvPr/>
        </p:nvCxnSpPr>
        <p:spPr>
          <a:xfrm rot="-5400000">
            <a:off x="2224588" y="2419950"/>
            <a:ext cx="12000" cy="231600"/>
          </a:xfrm>
          <a:prstGeom prst="curvedConnector3">
            <a:avLst>
              <a:gd name="adj1" fmla="val 2084691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8" name="Google Shape;108;p15"/>
          <p:cNvCxnSpPr>
            <a:cxnSpLocks/>
            <a:stCxn id="101" idx="0"/>
            <a:endCxn id="103" idx="0"/>
          </p:cNvCxnSpPr>
          <p:nvPr/>
        </p:nvCxnSpPr>
        <p:spPr>
          <a:xfrm rot="5400000" flipH="1" flipV="1">
            <a:off x="2632887" y="2256559"/>
            <a:ext cx="6" cy="547209"/>
          </a:xfrm>
          <a:prstGeom prst="curvedConnector3">
            <a:avLst>
              <a:gd name="adj1" fmla="val 3810100000"/>
            </a:avLst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9" name="Google Shape;109;p15"/>
          <p:cNvCxnSpPr>
            <a:stCxn id="103" idx="0"/>
            <a:endCxn id="106" idx="0"/>
          </p:cNvCxnSpPr>
          <p:nvPr/>
        </p:nvCxnSpPr>
        <p:spPr>
          <a:xfrm rot="-5400000" flipH="1">
            <a:off x="3251645" y="2185010"/>
            <a:ext cx="600" cy="690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5"/>
          <p:cNvCxnSpPr>
            <a:stCxn id="101" idx="0"/>
            <a:endCxn id="104" idx="0"/>
          </p:cNvCxnSpPr>
          <p:nvPr/>
        </p:nvCxnSpPr>
        <p:spPr>
          <a:xfrm rot="-5400000" flipH="1">
            <a:off x="2814686" y="2074766"/>
            <a:ext cx="600" cy="911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5"/>
          <p:cNvCxnSpPr>
            <a:stCxn id="102" idx="0"/>
            <a:endCxn id="103" idx="0"/>
          </p:cNvCxnSpPr>
          <p:nvPr/>
        </p:nvCxnSpPr>
        <p:spPr>
          <a:xfrm rot="-5400000" flipH="1">
            <a:off x="2774034" y="2398316"/>
            <a:ext cx="600" cy="264300"/>
          </a:xfrm>
          <a:prstGeom prst="curvedConnector3">
            <a:avLst>
              <a:gd name="adj1" fmla="val -39688572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stealth" w="sm" len="sm"/>
          </a:ln>
        </p:spPr>
      </p:cxnSp>
      <p:cxnSp>
        <p:nvCxnSpPr>
          <p:cNvPr id="112" name="Google Shape;112;p15"/>
          <p:cNvCxnSpPr>
            <a:cxnSpLocks/>
            <a:stCxn id="101" idx="0"/>
            <a:endCxn id="102" idx="0"/>
          </p:cNvCxnSpPr>
          <p:nvPr/>
        </p:nvCxnSpPr>
        <p:spPr>
          <a:xfrm rot="5400000" flipH="1" flipV="1">
            <a:off x="2500735" y="2388717"/>
            <a:ext cx="12700" cy="28289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3" name="Google Shape;113;p15"/>
          <p:cNvCxnSpPr>
            <a:stCxn id="103" idx="0"/>
            <a:endCxn id="104" idx="0"/>
          </p:cNvCxnSpPr>
          <p:nvPr/>
        </p:nvCxnSpPr>
        <p:spPr>
          <a:xfrm rot="-5400000" flipH="1">
            <a:off x="3088295" y="2348360"/>
            <a:ext cx="600" cy="3642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4" name="Google Shape;114;p15"/>
          <p:cNvCxnSpPr>
            <a:stCxn id="104" idx="0"/>
            <a:endCxn id="106" idx="0"/>
          </p:cNvCxnSpPr>
          <p:nvPr/>
        </p:nvCxnSpPr>
        <p:spPr>
          <a:xfrm rot="-5400000" flipH="1">
            <a:off x="3433768" y="2366966"/>
            <a:ext cx="600" cy="3270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267275" y="1559200"/>
            <a:ext cx="1824000" cy="25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1     2       3     4         5       6</a:t>
            </a:r>
            <a:endParaRPr sz="1000" dirty="0"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940325" y="1897900"/>
            <a:ext cx="4779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A64D79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n1</a:t>
            </a:r>
            <a:endParaRPr sz="1000" b="1" dirty="0">
              <a:solidFill>
                <a:srgbClr val="A64D79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570375" y="2693700"/>
            <a:ext cx="4779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A64D79"/>
                </a:solidFill>
                <a:highlight>
                  <a:schemeClr val="lt1"/>
                </a:highlight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n2</a:t>
            </a:r>
            <a:endParaRPr sz="1000" dirty="0">
              <a:solidFill>
                <a:srgbClr val="A64D79"/>
              </a:solidFill>
              <a:highlight>
                <a:schemeClr val="lt1"/>
              </a:highlight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267275" y="2902650"/>
            <a:ext cx="4779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A64D79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e1</a:t>
            </a:r>
            <a:endParaRPr sz="1000" b="1" dirty="0">
              <a:solidFill>
                <a:srgbClr val="A64D79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967350" y="3366420"/>
            <a:ext cx="4779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A64D79"/>
                </a:solidFill>
                <a:highlight>
                  <a:schemeClr val="lt1"/>
                </a:highlight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e2</a:t>
            </a:r>
            <a:endParaRPr sz="1000" b="1" dirty="0">
              <a:solidFill>
                <a:srgbClr val="A64D79"/>
              </a:solidFill>
              <a:highlight>
                <a:schemeClr val="lt1"/>
              </a:highlight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2170900" y="3315900"/>
            <a:ext cx="4779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A64D79"/>
                </a:solidFill>
                <a:highlight>
                  <a:schemeClr val="lt1"/>
                </a:highlight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e3</a:t>
            </a:r>
            <a:endParaRPr sz="1000" dirty="0">
              <a:solidFill>
                <a:srgbClr val="A64D79"/>
              </a:solidFill>
              <a:highlight>
                <a:schemeClr val="lt1"/>
              </a:highlight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2751073" y="4225804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3033972" y="4225804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B6D7A8"/>
              </a:highlight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3298283" y="4225797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3662356" y="4225804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2475175" y="4225804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3989269" y="4225804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5"/>
          <p:cNvCxnSpPr>
            <a:cxnSpLocks/>
            <a:stCxn id="134" idx="0"/>
            <a:endCxn id="130" idx="0"/>
          </p:cNvCxnSpPr>
          <p:nvPr/>
        </p:nvCxnSpPr>
        <p:spPr>
          <a:xfrm rot="5400000" flipH="1" flipV="1">
            <a:off x="2675824" y="4087855"/>
            <a:ext cx="12700" cy="275898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7" name="Google Shape;137;p15"/>
          <p:cNvCxnSpPr>
            <a:cxnSpLocks/>
            <a:stCxn id="130" idx="0"/>
            <a:endCxn id="132" idx="0"/>
          </p:cNvCxnSpPr>
          <p:nvPr/>
        </p:nvCxnSpPr>
        <p:spPr>
          <a:xfrm rot="5400000" flipH="1" flipV="1">
            <a:off x="3087375" y="3952196"/>
            <a:ext cx="7" cy="547210"/>
          </a:xfrm>
          <a:prstGeom prst="curvedConnector3">
            <a:avLst>
              <a:gd name="adj1" fmla="val 3265814286"/>
            </a:avLst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8" name="Google Shape;138;p15"/>
          <p:cNvCxnSpPr>
            <a:stCxn id="132" idx="0"/>
            <a:endCxn id="135" idx="0"/>
          </p:cNvCxnSpPr>
          <p:nvPr/>
        </p:nvCxnSpPr>
        <p:spPr>
          <a:xfrm rot="-5400000" flipH="1">
            <a:off x="3706133" y="3880647"/>
            <a:ext cx="600" cy="690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39;p15"/>
          <p:cNvSpPr txBox="1"/>
          <p:nvPr/>
        </p:nvSpPr>
        <p:spPr>
          <a:xfrm>
            <a:off x="2421963" y="4237800"/>
            <a:ext cx="182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1      2      3      4        5        6</a:t>
            </a:r>
            <a:endParaRPr sz="1000" dirty="0"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0" name="Google Shape;140;p15"/>
          <p:cNvSpPr/>
          <p:nvPr/>
        </p:nvSpPr>
        <p:spPr>
          <a:xfrm>
            <a:off x="1466786" y="4836604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1749684" y="4836604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B6D7A8"/>
              </a:highlight>
            </a:endParaRPr>
          </a:p>
        </p:txBody>
      </p:sp>
      <p:sp>
        <p:nvSpPr>
          <p:cNvPr id="142" name="Google Shape;142;p15"/>
          <p:cNvSpPr/>
          <p:nvPr/>
        </p:nvSpPr>
        <p:spPr>
          <a:xfrm>
            <a:off x="2013995" y="4836597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2378068" y="4836604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1190888" y="4836604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2704982" y="4836604"/>
            <a:ext cx="125400" cy="822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6" name="Google Shape;146;p15"/>
          <p:cNvCxnSpPr>
            <a:stCxn id="144" idx="7"/>
            <a:endCxn id="140" idx="0"/>
          </p:cNvCxnSpPr>
          <p:nvPr/>
        </p:nvCxnSpPr>
        <p:spPr>
          <a:xfrm rot="-5400000">
            <a:off x="1407723" y="4726841"/>
            <a:ext cx="12000" cy="231600"/>
          </a:xfrm>
          <a:prstGeom prst="curvedConnector3">
            <a:avLst>
              <a:gd name="adj1" fmla="val 2084691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7" name="Google Shape;147;p15"/>
          <p:cNvCxnSpPr>
            <a:stCxn id="140" idx="0"/>
            <a:endCxn id="143" idx="0"/>
          </p:cNvCxnSpPr>
          <p:nvPr/>
        </p:nvCxnSpPr>
        <p:spPr>
          <a:xfrm rot="-5400000" flipH="1">
            <a:off x="1984886" y="4381204"/>
            <a:ext cx="600" cy="911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5"/>
          <p:cNvCxnSpPr>
            <a:stCxn id="143" idx="0"/>
            <a:endCxn id="145" idx="0"/>
          </p:cNvCxnSpPr>
          <p:nvPr/>
        </p:nvCxnSpPr>
        <p:spPr>
          <a:xfrm rot="-5400000" flipH="1">
            <a:off x="2603968" y="4673404"/>
            <a:ext cx="600" cy="3270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9" name="Google Shape;149;p15"/>
          <p:cNvSpPr txBox="1"/>
          <p:nvPr/>
        </p:nvSpPr>
        <p:spPr>
          <a:xfrm>
            <a:off x="1137675" y="4848600"/>
            <a:ext cx="1824000" cy="27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1      2      3      4        5       6</a:t>
            </a:r>
            <a:endParaRPr sz="1000" dirty="0"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359130" y="4386030"/>
            <a:ext cx="91500" cy="570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565503" y="4386030"/>
            <a:ext cx="91500" cy="570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B6D7A8"/>
              </a:highlight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758317" y="4386026"/>
            <a:ext cx="91500" cy="570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1023907" y="4386030"/>
            <a:ext cx="91500" cy="570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157863" y="4386030"/>
            <a:ext cx="91500" cy="570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1262388" y="4386030"/>
            <a:ext cx="91500" cy="570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" name="Google Shape;156;p15"/>
          <p:cNvCxnSpPr>
            <a:cxnSpLocks/>
          </p:cNvCxnSpPr>
          <p:nvPr/>
        </p:nvCxnSpPr>
        <p:spPr>
          <a:xfrm rot="-5400000" flipV="1">
            <a:off x="301699" y="4310566"/>
            <a:ext cx="8400" cy="168900"/>
          </a:xfrm>
          <a:prstGeom prst="curvedConnector3">
            <a:avLst>
              <a:gd name="adj1" fmla="val 2797805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57" name="Google Shape;157;p15"/>
          <p:cNvCxnSpPr>
            <a:cxnSpLocks/>
          </p:cNvCxnSpPr>
          <p:nvPr/>
        </p:nvCxnSpPr>
        <p:spPr>
          <a:xfrm rot="-5400000" flipH="1">
            <a:off x="692889" y="4294718"/>
            <a:ext cx="600" cy="192900"/>
          </a:xfrm>
          <a:prstGeom prst="curvedConnector3">
            <a:avLst>
              <a:gd name="adj1" fmla="val -39688572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stealth" w="sm" len="sm"/>
          </a:ln>
        </p:spPr>
      </p:cxnSp>
      <p:cxnSp>
        <p:nvCxnSpPr>
          <p:cNvPr id="158" name="Google Shape;158;p15"/>
          <p:cNvCxnSpPr>
            <a:cxnSpLocks/>
          </p:cNvCxnSpPr>
          <p:nvPr/>
        </p:nvCxnSpPr>
        <p:spPr>
          <a:xfrm rot="-5400000" flipH="1">
            <a:off x="493266" y="4287968"/>
            <a:ext cx="600" cy="206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59" name="Google Shape;159;p15"/>
          <p:cNvCxnSpPr>
            <a:cxnSpLocks/>
          </p:cNvCxnSpPr>
          <p:nvPr/>
        </p:nvCxnSpPr>
        <p:spPr>
          <a:xfrm rot="-5400000" flipH="1">
            <a:off x="922003" y="4258414"/>
            <a:ext cx="600" cy="2655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0" name="Google Shape;160;p15"/>
          <p:cNvCxnSpPr>
            <a:cxnSpLocks/>
          </p:cNvCxnSpPr>
          <p:nvPr/>
        </p:nvCxnSpPr>
        <p:spPr>
          <a:xfrm rot="-5400000" flipH="1">
            <a:off x="1174093" y="4271918"/>
            <a:ext cx="600" cy="2385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61" name="Google Shape;161;p15"/>
          <p:cNvSpPr txBox="1"/>
          <p:nvPr/>
        </p:nvSpPr>
        <p:spPr>
          <a:xfrm>
            <a:off x="68707" y="4390359"/>
            <a:ext cx="1376543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1    2    3    4     5     6</a:t>
            </a:r>
            <a:endParaRPr sz="1000" dirty="0"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1985186" y="2560862"/>
            <a:ext cx="2065903" cy="241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1     2       3     4        5         6</a:t>
            </a:r>
            <a:endParaRPr sz="1000" dirty="0"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" name="Google Shape;125;p15">
            <a:extLst>
              <a:ext uri="{FF2B5EF4-FFF2-40B4-BE49-F238E27FC236}">
                <a16:creationId xmlns:a16="http://schemas.microsoft.com/office/drawing/2014/main" id="{D58F7033-E715-3562-346F-F03D5CC4CAAA}"/>
              </a:ext>
            </a:extLst>
          </p:cNvPr>
          <p:cNvSpPr txBox="1"/>
          <p:nvPr/>
        </p:nvSpPr>
        <p:spPr>
          <a:xfrm>
            <a:off x="4244211" y="2333366"/>
            <a:ext cx="393243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Ancestors constraints by POAG </a:t>
            </a:r>
            <a:endParaRPr sz="1800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5" name="Google Shape;125;p15">
            <a:extLst>
              <a:ext uri="{FF2B5EF4-FFF2-40B4-BE49-F238E27FC236}">
                <a16:creationId xmlns:a16="http://schemas.microsoft.com/office/drawing/2014/main" id="{D75E3B38-42EE-2FF0-602B-01C7647BDC08}"/>
              </a:ext>
            </a:extLst>
          </p:cNvPr>
          <p:cNvSpPr txBox="1"/>
          <p:nvPr/>
        </p:nvSpPr>
        <p:spPr>
          <a:xfrm>
            <a:off x="4274685" y="3992426"/>
            <a:ext cx="393243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Extants</a:t>
            </a:r>
            <a:r>
              <a:rPr lang="en" sz="1800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 represented by POG </a:t>
            </a:r>
            <a:endParaRPr sz="1800" dirty="0">
              <a:solidFill>
                <a:schemeClr val="dk2"/>
              </a:solidFill>
              <a:latin typeface="Avenir Book" panose="02000503020000020003" pitchFamily="2" charset="0"/>
              <a:ea typeface="PT Sans Narrow"/>
              <a:cs typeface="PT Sans Narrow"/>
              <a:sym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111917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5CC9-BF19-45F2-4140-74EFA0D6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65" y="121701"/>
            <a:ext cx="8520600" cy="572700"/>
          </a:xfrm>
        </p:spPr>
        <p:txBody>
          <a:bodyPr>
            <a:noAutofit/>
          </a:bodyPr>
          <a:lstStyle/>
          <a:p>
            <a:r>
              <a:rPr lang="en" b="1" dirty="0">
                <a:solidFill>
                  <a:schemeClr val="dk2"/>
                </a:solidFill>
                <a:latin typeface="Avenir Book" panose="02000503020000020003" pitchFamily="2" charset="0"/>
                <a:ea typeface="PT Sans Narrow"/>
                <a:cs typeface="PT Sans Narrow"/>
                <a:sym typeface="PT Sans Narrow"/>
              </a:rPr>
              <a:t>Indel event / score</a:t>
            </a:r>
            <a:endParaRPr lang="en-GB" b="1" dirty="0">
              <a:latin typeface="Avenir Book" panose="02000503020000020003" pitchFamily="2" charset="0"/>
            </a:endParaRPr>
          </a:p>
        </p:txBody>
      </p:sp>
      <p:pic>
        <p:nvPicPr>
          <p:cNvPr id="5" name="Picture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0B280445-2F44-C88D-6043-937FE2D74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240105"/>
            <a:ext cx="7249524" cy="29250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44727-477F-FCE3-CDBC-9E198CAFD5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600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1146C-2504-C2CB-1642-04051556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2"/>
                </a:solidFill>
                <a:latin typeface="Avenir Book" panose="02000503020000020003" pitchFamily="2" charset="0"/>
              </a:rPr>
              <a:t>Optimisation -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D8D29-2980-E2C9-5F08-4CF066A4F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Avenir Book" panose="02000503020000020003" pitchFamily="2" charset="0"/>
              </a:rPr>
              <a:t>Positions </a:t>
            </a:r>
            <a:r>
              <a:rPr lang="en-GB" b="1" dirty="0">
                <a:latin typeface="Avenir Book" panose="02000503020000020003" pitchFamily="2" charset="0"/>
              </a:rPr>
              <a:t>(a) </a:t>
            </a:r>
            <a:r>
              <a:rPr lang="en-GB" dirty="0">
                <a:latin typeface="Avenir Book" panose="02000503020000020003" pitchFamily="2" charset="0"/>
              </a:rPr>
              <a:t>and Edges </a:t>
            </a:r>
            <a:r>
              <a:rPr lang="en-GB" b="1" dirty="0">
                <a:latin typeface="Avenir Book" panose="02000503020000020003" pitchFamily="2" charset="0"/>
              </a:rPr>
              <a:t>(e) </a:t>
            </a:r>
            <a:r>
              <a:rPr lang="en-GB" dirty="0">
                <a:latin typeface="Avenir Book" panose="02000503020000020003" pitchFamily="2" charset="0"/>
              </a:rPr>
              <a:t>binary variables.</a:t>
            </a:r>
          </a:p>
          <a:p>
            <a:r>
              <a:rPr lang="en-GB" dirty="0">
                <a:latin typeface="Avenir Book" panose="02000503020000020003" pitchFamily="2" charset="0"/>
              </a:rPr>
              <a:t>Gap opening (</a:t>
            </a:r>
            <a:r>
              <a:rPr lang="en-GB" b="1" i="1" dirty="0">
                <a:latin typeface="Avenir Book" panose="02000503020000020003" pitchFamily="2" charset="0"/>
              </a:rPr>
              <a:t>g</a:t>
            </a:r>
            <a:r>
              <a:rPr lang="en-GB" dirty="0">
                <a:latin typeface="Avenir Book" panose="02000503020000020003" pitchFamily="2" charset="0"/>
              </a:rPr>
              <a:t>) binary variables.</a:t>
            </a:r>
          </a:p>
          <a:p>
            <a:r>
              <a:rPr lang="en-GB" dirty="0">
                <a:latin typeface="Avenir Book" panose="02000503020000020003" pitchFamily="2" charset="0"/>
              </a:rPr>
              <a:t>Site difference (</a:t>
            </a:r>
            <a:r>
              <a:rPr lang="en-GB" b="1" i="1" dirty="0">
                <a:latin typeface="Avenir Book" panose="02000503020000020003" pitchFamily="2" charset="0"/>
              </a:rPr>
              <a:t>d</a:t>
            </a:r>
            <a:r>
              <a:rPr lang="en-GB" dirty="0">
                <a:latin typeface="Avenir Book" panose="02000503020000020003" pitchFamily="2" charset="0"/>
              </a:rPr>
              <a:t>) binary variables.</a:t>
            </a:r>
          </a:p>
          <a:p>
            <a:r>
              <a:rPr lang="en-GB" dirty="0">
                <a:latin typeface="Avenir Book" panose="02000503020000020003" pitchFamily="2" charset="0"/>
              </a:rPr>
              <a:t>Constraints</a:t>
            </a:r>
          </a:p>
          <a:p>
            <a:pPr lvl="1"/>
            <a:r>
              <a:rPr lang="en-GB" sz="1600" dirty="0">
                <a:latin typeface="Avenir Book" panose="02000503020000020003" pitchFamily="2" charset="0"/>
              </a:rPr>
              <a:t>Tree structure.</a:t>
            </a:r>
          </a:p>
          <a:p>
            <a:pPr lvl="1"/>
            <a:r>
              <a:rPr lang="en-GB" sz="1600" dirty="0">
                <a:latin typeface="Avenir Book" panose="02000503020000020003" pitchFamily="2" charset="0"/>
              </a:rPr>
              <a:t>Ancestors restricted to POAG.</a:t>
            </a:r>
          </a:p>
          <a:p>
            <a:pPr lvl="1"/>
            <a:r>
              <a:rPr lang="en-GB" sz="1600" dirty="0">
                <a:latin typeface="Avenir Book" panose="02000503020000020003" pitchFamily="2" charset="0"/>
              </a:rPr>
              <a:t>Every POG in an ancestor is complete path.</a:t>
            </a:r>
          </a:p>
          <a:p>
            <a:pPr lvl="1"/>
            <a:r>
              <a:rPr lang="en-GB" sz="1600" dirty="0">
                <a:latin typeface="Avenir Book" panose="02000503020000020003" pitchFamily="2" charset="0"/>
              </a:rPr>
              <a:t>Penalise alternate gap opening patterns.</a:t>
            </a:r>
            <a:endParaRPr lang="en-GB" dirty="0">
              <a:latin typeface="Avenir Book" panose="02000503020000020003" pitchFamily="2" charset="0"/>
            </a:endParaRPr>
          </a:p>
          <a:p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B3E81-5501-9DF5-6BCB-0D386F0F3A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192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>
            <a:spLocks noGrp="1"/>
          </p:cNvSpPr>
          <p:nvPr>
            <p:ph type="title"/>
          </p:nvPr>
        </p:nvSpPr>
        <p:spPr>
          <a:xfrm>
            <a:off x="311700" y="263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2"/>
                </a:solidFill>
                <a:latin typeface="Avenir Book" panose="02000503020000020003" pitchFamily="2" charset="0"/>
              </a:rPr>
              <a:t>Optimisation - objective</a:t>
            </a:r>
            <a:endParaRPr dirty="0"/>
          </a:p>
        </p:txBody>
      </p:sp>
      <p:pic>
        <p:nvPicPr>
          <p:cNvPr id="222" name="Google Shape;2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9875"/>
            <a:ext cx="5278462" cy="8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0"/>
          <p:cNvSpPr txBox="1"/>
          <p:nvPr/>
        </p:nvSpPr>
        <p:spPr>
          <a:xfrm>
            <a:off x="3422649" y="2346844"/>
            <a:ext cx="37887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Hyperparameter</a:t>
            </a:r>
            <a:endParaRPr sz="1800" dirty="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25" name="Google Shape;225;p20"/>
          <p:cNvCxnSpPr>
            <a:cxnSpLocks/>
            <a:stCxn id="223" idx="2"/>
          </p:cNvCxnSpPr>
          <p:nvPr/>
        </p:nvCxnSpPr>
        <p:spPr>
          <a:xfrm>
            <a:off x="2673300" y="1938389"/>
            <a:ext cx="815687" cy="5763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" name="Google Shape;226;p20"/>
          <p:cNvSpPr txBox="1"/>
          <p:nvPr/>
        </p:nvSpPr>
        <p:spPr>
          <a:xfrm>
            <a:off x="3713678" y="934031"/>
            <a:ext cx="37887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Gap penalty</a:t>
            </a:r>
            <a:endParaRPr sz="1800" dirty="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161100" y="3419563"/>
            <a:ext cx="37887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Difference penalty</a:t>
            </a:r>
            <a:endParaRPr sz="18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28" name="Google Shape;228;p20"/>
          <p:cNvCxnSpPr>
            <a:cxnSpLocks/>
            <a:endCxn id="226" idx="1"/>
          </p:cNvCxnSpPr>
          <p:nvPr/>
        </p:nvCxnSpPr>
        <p:spPr>
          <a:xfrm flipV="1">
            <a:off x="3145277" y="1257581"/>
            <a:ext cx="568401" cy="3656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p20"/>
          <p:cNvCxnSpPr>
            <a:cxnSpLocks/>
          </p:cNvCxnSpPr>
          <p:nvPr/>
        </p:nvCxnSpPr>
        <p:spPr>
          <a:xfrm flipH="1">
            <a:off x="791500" y="1790372"/>
            <a:ext cx="1207050" cy="17174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C5C151-3F1D-D9A4-6628-63E617131F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223" name="Google Shape;223;p20"/>
          <p:cNvSpPr/>
          <p:nvPr/>
        </p:nvSpPr>
        <p:spPr>
          <a:xfrm>
            <a:off x="2570974" y="1475189"/>
            <a:ext cx="204652" cy="4632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  <a:alpha val="0"/>
            </a:schemeClr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604</Words>
  <Application>Microsoft Macintosh PowerPoint</Application>
  <PresentationFormat>On-screen Show (16:9)</PresentationFormat>
  <Paragraphs>169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PT Sans Narrow</vt:lpstr>
      <vt:lpstr>Avenir Book</vt:lpstr>
      <vt:lpstr>Avenir Light</vt:lpstr>
      <vt:lpstr>Caveat</vt:lpstr>
      <vt:lpstr>Avenir</vt:lpstr>
      <vt:lpstr>Arial</vt:lpstr>
      <vt:lpstr>Simple Light</vt:lpstr>
      <vt:lpstr>Optimal Phylogenetic Reconstruction of Insertion and Deletion Events.         Sanjana Tule, Gabriel Foley, Chongting Zhao, Michael Forbes, Mikael Bode’n School of Chemistry and Molecular Biosciences, The University of Queensland</vt:lpstr>
      <vt:lpstr>Motivation - Indels</vt:lpstr>
      <vt:lpstr>Problem Statement / Method </vt:lpstr>
      <vt:lpstr>Desirable Solution Qualities</vt:lpstr>
      <vt:lpstr>Multi-site connection  </vt:lpstr>
      <vt:lpstr>Multi-site connection </vt:lpstr>
      <vt:lpstr>Indel event / score</vt:lpstr>
      <vt:lpstr>Optimisation - setup</vt:lpstr>
      <vt:lpstr>Optimisation - objective</vt:lpstr>
      <vt:lpstr>Optimisation - constraints</vt:lpstr>
      <vt:lpstr>Datasets</vt:lpstr>
      <vt:lpstr>Visualising indel events</vt:lpstr>
      <vt:lpstr>Indel score </vt:lpstr>
      <vt:lpstr>Indel Footprints </vt:lpstr>
      <vt:lpstr>Evolutionary Cohesiveness</vt:lpstr>
      <vt:lpstr>Alternate optimal solution</vt:lpstr>
      <vt:lpstr>Optimisation – distance informed</vt:lpstr>
      <vt:lpstr>PowerPoint Presentation</vt:lpstr>
      <vt:lpstr>Conclusion</vt:lpstr>
      <vt:lpstr>   Thank You</vt:lpstr>
      <vt:lpstr>Visualising indel events</vt:lpstr>
      <vt:lpstr>Mixed Integer Programming</vt:lpstr>
      <vt:lpstr>MIP Data &amp; Decision Variables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Phylogenetic Reconstruction of Insertion and Deletion Events.                                                                         Sanjana Tule     The University of Queensland Supervisors : Mikael Boden and Michael Forbes</dc:title>
  <cp:lastModifiedBy>Sanjana Tule</cp:lastModifiedBy>
  <cp:revision>11</cp:revision>
  <dcterms:modified xsi:type="dcterms:W3CDTF">2024-07-15T07:39:38Z</dcterms:modified>
</cp:coreProperties>
</file>